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81" r:id="rId2"/>
    <p:sldId id="256" r:id="rId3"/>
    <p:sldId id="257" r:id="rId4"/>
    <p:sldId id="258" r:id="rId5"/>
    <p:sldId id="265" r:id="rId6"/>
    <p:sldId id="260" r:id="rId7"/>
    <p:sldId id="261" r:id="rId8"/>
    <p:sldId id="262" r:id="rId9"/>
    <p:sldId id="263" r:id="rId10"/>
    <p:sldId id="264" r:id="rId11"/>
    <p:sldId id="266" r:id="rId12"/>
    <p:sldId id="267" r:id="rId13"/>
    <p:sldId id="285" r:id="rId14"/>
    <p:sldId id="268" r:id="rId15"/>
    <p:sldId id="286" r:id="rId16"/>
    <p:sldId id="269" r:id="rId17"/>
    <p:sldId id="270" r:id="rId18"/>
    <p:sldId id="271" r:id="rId19"/>
    <p:sldId id="272" r:id="rId20"/>
    <p:sldId id="274" r:id="rId21"/>
    <p:sldId id="276" r:id="rId22"/>
    <p:sldId id="275" r:id="rId23"/>
    <p:sldId id="278" r:id="rId24"/>
    <p:sldId id="279" r:id="rId25"/>
    <p:sldId id="284" r:id="rId26"/>
  </p:sldIdLst>
  <p:sldSz cx="9144000" cy="6858000" type="screen4x3"/>
  <p:notesSz cx="6858000" cy="9144000"/>
  <p:photoAlbum/>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FFCC66"/>
    <a:srgbClr val="800080"/>
    <a:srgbClr val="CC66FF"/>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3312" autoAdjust="0"/>
  </p:normalViewPr>
  <p:slideViewPr>
    <p:cSldViewPr>
      <p:cViewPr>
        <p:scale>
          <a:sx n="80" d="100"/>
          <a:sy n="80" d="100"/>
        </p:scale>
        <p:origin x="-864"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1C76A6-37F8-4334-8284-CB69C554C7A4}" type="doc">
      <dgm:prSet loTypeId="urn:microsoft.com/office/officeart/2005/8/layout/radial4" loCatId="relationship" qsTypeId="urn:microsoft.com/office/officeart/2005/8/quickstyle/simple3" qsCatId="simple" csTypeId="urn:microsoft.com/office/officeart/2005/8/colors/colorful2" csCatId="colorful" phldr="1"/>
      <dgm:spPr/>
      <dgm:t>
        <a:bodyPr/>
        <a:lstStyle/>
        <a:p>
          <a:pPr rtl="1"/>
          <a:endParaRPr lang="fa-IR"/>
        </a:p>
      </dgm:t>
    </dgm:pt>
    <dgm:pt modelId="{13814B8D-4610-43DF-BFA2-8BE15096A479}">
      <dgm:prSet phldrT="[Text]" custT="1"/>
      <dgm:spPr/>
      <dgm:t>
        <a:bodyPr/>
        <a:lstStyle/>
        <a:p>
          <a:pPr rtl="1"/>
          <a:r>
            <a:rPr lang="fa-IR" sz="2800" b="1" i="1" dirty="0" smtClean="0">
              <a:effectLst>
                <a:outerShdw blurRad="38100" dist="38100" dir="2700000" algn="tl">
                  <a:srgbClr val="000000">
                    <a:alpha val="43137"/>
                  </a:srgbClr>
                </a:outerShdw>
              </a:effectLst>
              <a:cs typeface="Nazanin" pitchFamily="2" charset="-78"/>
            </a:rPr>
            <a:t>کم خونی فقر آهن</a:t>
          </a:r>
          <a:endParaRPr lang="fa-IR" sz="2800" b="1" i="1" dirty="0">
            <a:effectLst>
              <a:outerShdw blurRad="38100" dist="38100" dir="2700000" algn="tl">
                <a:srgbClr val="000000">
                  <a:alpha val="43137"/>
                </a:srgbClr>
              </a:outerShdw>
            </a:effectLst>
            <a:cs typeface="Nazanin" pitchFamily="2" charset="-78"/>
          </a:endParaRPr>
        </a:p>
      </dgm:t>
    </dgm:pt>
    <dgm:pt modelId="{E5030CC3-5D2A-4DE5-8B1B-3DD1E1B43A5A}" type="parTrans" cxnId="{379C148F-E69F-4643-A772-DBF62BD2B7AB}">
      <dgm:prSet/>
      <dgm:spPr/>
      <dgm:t>
        <a:bodyPr/>
        <a:lstStyle/>
        <a:p>
          <a:pPr rtl="1"/>
          <a:endParaRPr lang="fa-IR"/>
        </a:p>
      </dgm:t>
    </dgm:pt>
    <dgm:pt modelId="{236FCAC8-1479-41D9-8041-03759C891E83}" type="sibTrans" cxnId="{379C148F-E69F-4643-A772-DBF62BD2B7AB}">
      <dgm:prSet/>
      <dgm:spPr/>
      <dgm:t>
        <a:bodyPr/>
        <a:lstStyle/>
        <a:p>
          <a:pPr rtl="1"/>
          <a:endParaRPr lang="fa-IR"/>
        </a:p>
      </dgm:t>
    </dgm:pt>
    <dgm:pt modelId="{63E18FEB-D7D2-4822-ABBB-7BBC3E0A4E51}">
      <dgm:prSet phldrT="[Text]"/>
      <dgm:spPr/>
      <dgm:t>
        <a:bodyPr/>
        <a:lstStyle/>
        <a:p>
          <a:pPr rtl="1"/>
          <a:r>
            <a:rPr lang="ar-SA" dirty="0" smtClean="0">
              <a:latin typeface="Times New Roman" pitchFamily="18" charset="0"/>
              <a:cs typeface="Times New Roman" pitchFamily="18" charset="0"/>
            </a:rPr>
            <a:t>افزایش اتلاف آهن موجود در بدن </a:t>
          </a:r>
          <a:endParaRPr lang="fa-IR" dirty="0"/>
        </a:p>
      </dgm:t>
    </dgm:pt>
    <dgm:pt modelId="{42407CA8-BA9C-48B8-9827-053391760544}" type="parTrans" cxnId="{95FF2150-B8D8-4DC1-89B4-437B5F796EC0}">
      <dgm:prSet/>
      <dgm:spPr/>
      <dgm:t>
        <a:bodyPr/>
        <a:lstStyle/>
        <a:p>
          <a:pPr rtl="1"/>
          <a:endParaRPr lang="fa-IR"/>
        </a:p>
      </dgm:t>
    </dgm:pt>
    <dgm:pt modelId="{78D7650E-EACB-4F12-AF83-1B1101CB246A}" type="sibTrans" cxnId="{95FF2150-B8D8-4DC1-89B4-437B5F796EC0}">
      <dgm:prSet/>
      <dgm:spPr/>
      <dgm:t>
        <a:bodyPr/>
        <a:lstStyle/>
        <a:p>
          <a:pPr rtl="1"/>
          <a:endParaRPr lang="fa-IR"/>
        </a:p>
      </dgm:t>
    </dgm:pt>
    <dgm:pt modelId="{F83288BD-8B67-427F-91EE-43FAAE179AD5}">
      <dgm:prSet phldrT="[Text]"/>
      <dgm:spPr/>
      <dgm:t>
        <a:bodyPr/>
        <a:lstStyle/>
        <a:p>
          <a:pPr rtl="1"/>
          <a:r>
            <a:rPr lang="ar-SA" dirty="0" smtClean="0">
              <a:latin typeface="Times New Roman" pitchFamily="18" charset="0"/>
              <a:cs typeface="Times New Roman" pitchFamily="18" charset="0"/>
            </a:rPr>
            <a:t>افزایش نیاز بدن به آهن</a:t>
          </a:r>
          <a:endParaRPr lang="fa-IR" dirty="0"/>
        </a:p>
      </dgm:t>
    </dgm:pt>
    <dgm:pt modelId="{128CFEAA-EB28-4B03-8FF7-1024EF9E6F66}" type="parTrans" cxnId="{FD8B53A6-1E6E-44E5-BAC4-6FBD4F477CDD}">
      <dgm:prSet/>
      <dgm:spPr/>
      <dgm:t>
        <a:bodyPr/>
        <a:lstStyle/>
        <a:p>
          <a:pPr rtl="1"/>
          <a:endParaRPr lang="fa-IR"/>
        </a:p>
      </dgm:t>
    </dgm:pt>
    <dgm:pt modelId="{F19412A2-3B58-4356-9D51-076B0B9FFE5C}" type="sibTrans" cxnId="{FD8B53A6-1E6E-44E5-BAC4-6FBD4F477CDD}">
      <dgm:prSet/>
      <dgm:spPr/>
      <dgm:t>
        <a:bodyPr/>
        <a:lstStyle/>
        <a:p>
          <a:pPr rtl="1"/>
          <a:endParaRPr lang="fa-IR"/>
        </a:p>
      </dgm:t>
    </dgm:pt>
    <dgm:pt modelId="{DBB4A96B-230B-458D-86EF-E3FC11481F59}">
      <dgm:prSet phldrT="[Text]"/>
      <dgm:spPr/>
      <dgm:t>
        <a:bodyPr/>
        <a:lstStyle/>
        <a:p>
          <a:pPr rtl="1"/>
          <a:r>
            <a:rPr lang="ar-SA" dirty="0" smtClean="0">
              <a:latin typeface="Times New Roman" pitchFamily="18" charset="0"/>
              <a:cs typeface="Times New Roman" pitchFamily="18" charset="0"/>
            </a:rPr>
            <a:t>دریافت ناکافی آهن در مقایسه با نیاز بدن </a:t>
          </a:r>
          <a:endParaRPr lang="fa-IR" dirty="0"/>
        </a:p>
      </dgm:t>
    </dgm:pt>
    <dgm:pt modelId="{360F177F-1B2F-4A70-A907-F32E2CF4D3BD}" type="sibTrans" cxnId="{9BF27A64-F5B3-4978-ABFB-8EC260514F34}">
      <dgm:prSet/>
      <dgm:spPr/>
      <dgm:t>
        <a:bodyPr/>
        <a:lstStyle/>
        <a:p>
          <a:pPr rtl="1"/>
          <a:endParaRPr lang="fa-IR"/>
        </a:p>
      </dgm:t>
    </dgm:pt>
    <dgm:pt modelId="{69E2078D-29BB-442F-B2C7-F98A0822D17F}" type="parTrans" cxnId="{9BF27A64-F5B3-4978-ABFB-8EC260514F34}">
      <dgm:prSet/>
      <dgm:spPr/>
      <dgm:t>
        <a:bodyPr/>
        <a:lstStyle/>
        <a:p>
          <a:pPr rtl="1"/>
          <a:endParaRPr lang="fa-IR"/>
        </a:p>
      </dgm:t>
    </dgm:pt>
    <dgm:pt modelId="{22728CA6-FFA2-4047-89A2-EF6C577E030C}">
      <dgm:prSet/>
      <dgm:spPr/>
      <dgm:t>
        <a:bodyPr/>
        <a:lstStyle/>
        <a:p>
          <a:pPr rtl="1"/>
          <a:r>
            <a:rPr lang="ar-SA" dirty="0" smtClean="0">
              <a:latin typeface="Times New Roman" pitchFamily="18" charset="0"/>
              <a:cs typeface="Times New Roman" pitchFamily="18" charset="0"/>
            </a:rPr>
            <a:t>کاهش جذب آهن مصرفی </a:t>
          </a:r>
          <a:endParaRPr lang="fa-IR" dirty="0"/>
        </a:p>
      </dgm:t>
    </dgm:pt>
    <dgm:pt modelId="{6BC8E2CE-AA28-425C-BF8F-374B912DD774}" type="parTrans" cxnId="{58BBCEA8-E529-44E6-B8E3-C1E15B11E67F}">
      <dgm:prSet/>
      <dgm:spPr/>
      <dgm:t>
        <a:bodyPr/>
        <a:lstStyle/>
        <a:p>
          <a:pPr rtl="1"/>
          <a:endParaRPr lang="fa-IR"/>
        </a:p>
      </dgm:t>
    </dgm:pt>
    <dgm:pt modelId="{2C7A0014-BD74-42E9-96A5-EF2D8B837D94}" type="sibTrans" cxnId="{58BBCEA8-E529-44E6-B8E3-C1E15B11E67F}">
      <dgm:prSet/>
      <dgm:spPr/>
      <dgm:t>
        <a:bodyPr/>
        <a:lstStyle/>
        <a:p>
          <a:pPr rtl="1"/>
          <a:endParaRPr lang="fa-IR"/>
        </a:p>
      </dgm:t>
    </dgm:pt>
    <dgm:pt modelId="{37FB4BCD-A1C7-4ACC-8F34-D81E7FA8849A}" type="pres">
      <dgm:prSet presAssocID="{631C76A6-37F8-4334-8284-CB69C554C7A4}" presName="cycle" presStyleCnt="0">
        <dgm:presLayoutVars>
          <dgm:chMax val="1"/>
          <dgm:dir/>
          <dgm:animLvl val="ctr"/>
          <dgm:resizeHandles val="exact"/>
        </dgm:presLayoutVars>
      </dgm:prSet>
      <dgm:spPr/>
      <dgm:t>
        <a:bodyPr/>
        <a:lstStyle/>
        <a:p>
          <a:pPr rtl="1"/>
          <a:endParaRPr lang="fa-IR"/>
        </a:p>
      </dgm:t>
    </dgm:pt>
    <dgm:pt modelId="{97894AA9-AB8D-42A7-8E89-41724DC75994}" type="pres">
      <dgm:prSet presAssocID="{13814B8D-4610-43DF-BFA2-8BE15096A479}" presName="centerShape" presStyleLbl="node0" presStyleIdx="0" presStyleCnt="1" custScaleX="110486" custScaleY="121100" custLinFactNeighborX="-428" custLinFactNeighborY="-15450"/>
      <dgm:spPr/>
      <dgm:t>
        <a:bodyPr/>
        <a:lstStyle/>
        <a:p>
          <a:pPr rtl="1"/>
          <a:endParaRPr lang="fa-IR"/>
        </a:p>
      </dgm:t>
    </dgm:pt>
    <dgm:pt modelId="{0869B689-EF0C-42D1-BCF4-83531955BC30}" type="pres">
      <dgm:prSet presAssocID="{69E2078D-29BB-442F-B2C7-F98A0822D17F}" presName="parTrans" presStyleLbl="bgSibTrans2D1" presStyleIdx="0" presStyleCnt="4" custLinFactNeighborX="14388" custLinFactNeighborY="-2449"/>
      <dgm:spPr/>
      <dgm:t>
        <a:bodyPr/>
        <a:lstStyle/>
        <a:p>
          <a:pPr rtl="1"/>
          <a:endParaRPr lang="fa-IR"/>
        </a:p>
      </dgm:t>
    </dgm:pt>
    <dgm:pt modelId="{B68FAD9F-A3E5-45F1-B1DE-173962B5FCF1}" type="pres">
      <dgm:prSet presAssocID="{DBB4A96B-230B-458D-86EF-E3FC11481F59}" presName="node" presStyleLbl="node1" presStyleIdx="0" presStyleCnt="4" custScaleX="117006" custScaleY="108456" custRadScaleRad="108024" custRadScaleInc="-53473">
        <dgm:presLayoutVars>
          <dgm:bulletEnabled val="1"/>
        </dgm:presLayoutVars>
      </dgm:prSet>
      <dgm:spPr/>
      <dgm:t>
        <a:bodyPr/>
        <a:lstStyle/>
        <a:p>
          <a:pPr rtl="1"/>
          <a:endParaRPr lang="fa-IR"/>
        </a:p>
      </dgm:t>
    </dgm:pt>
    <dgm:pt modelId="{E7D01A83-73BE-4B9B-BBC1-65603B2469B2}" type="pres">
      <dgm:prSet presAssocID="{6BC8E2CE-AA28-425C-BF8F-374B912DD774}" presName="parTrans" presStyleLbl="bgSibTrans2D1" presStyleIdx="1" presStyleCnt="4" custLinFactNeighborX="10620" custLinFactNeighborY="9911"/>
      <dgm:spPr/>
      <dgm:t>
        <a:bodyPr/>
        <a:lstStyle/>
        <a:p>
          <a:pPr rtl="1"/>
          <a:endParaRPr lang="fa-IR"/>
        </a:p>
      </dgm:t>
    </dgm:pt>
    <dgm:pt modelId="{D27CEAFB-9D90-4309-87E9-E8BDE9A7E7F7}" type="pres">
      <dgm:prSet presAssocID="{22728CA6-FFA2-4047-89A2-EF6C577E030C}" presName="node" presStyleLbl="node1" presStyleIdx="1" presStyleCnt="4" custScaleX="117120" custScaleY="117919" custRadScaleRad="147340" custRadScaleInc="-35524">
        <dgm:presLayoutVars>
          <dgm:bulletEnabled val="1"/>
        </dgm:presLayoutVars>
      </dgm:prSet>
      <dgm:spPr/>
      <dgm:t>
        <a:bodyPr/>
        <a:lstStyle/>
        <a:p>
          <a:pPr rtl="1"/>
          <a:endParaRPr lang="fa-IR"/>
        </a:p>
      </dgm:t>
    </dgm:pt>
    <dgm:pt modelId="{CCDB5991-1D84-47D0-8549-EC8BF91007FB}" type="pres">
      <dgm:prSet presAssocID="{42407CA8-BA9C-48B8-9827-053391760544}" presName="parTrans" presStyleLbl="bgSibTrans2D1" presStyleIdx="2" presStyleCnt="4" custLinFactNeighborX="-14496" custLinFactNeighborY="5303"/>
      <dgm:spPr/>
      <dgm:t>
        <a:bodyPr/>
        <a:lstStyle/>
        <a:p>
          <a:pPr rtl="1"/>
          <a:endParaRPr lang="fa-IR"/>
        </a:p>
      </dgm:t>
    </dgm:pt>
    <dgm:pt modelId="{70ACC68A-47A3-4C26-AA8E-4BC3EB622274}" type="pres">
      <dgm:prSet presAssocID="{63E18FEB-D7D2-4822-ABBB-7BBC3E0A4E51}" presName="node" presStyleLbl="node1" presStyleIdx="2" presStyleCnt="4" custScaleX="124686" custScaleY="111239" custRadScaleRad="143641" custRadScaleInc="35487">
        <dgm:presLayoutVars>
          <dgm:bulletEnabled val="1"/>
        </dgm:presLayoutVars>
      </dgm:prSet>
      <dgm:spPr/>
      <dgm:t>
        <a:bodyPr/>
        <a:lstStyle/>
        <a:p>
          <a:pPr rtl="1"/>
          <a:endParaRPr lang="fa-IR"/>
        </a:p>
      </dgm:t>
    </dgm:pt>
    <dgm:pt modelId="{6274BB8C-AF08-4317-9335-8AD741B0DC55}" type="pres">
      <dgm:prSet presAssocID="{128CFEAA-EB28-4B03-8FF7-1024EF9E6F66}" presName="parTrans" presStyleLbl="bgSibTrans2D1" presStyleIdx="3" presStyleCnt="4" custLinFactNeighborX="-20282" custLinFactNeighborY="-4751"/>
      <dgm:spPr/>
      <dgm:t>
        <a:bodyPr/>
        <a:lstStyle/>
        <a:p>
          <a:pPr rtl="1"/>
          <a:endParaRPr lang="fa-IR"/>
        </a:p>
      </dgm:t>
    </dgm:pt>
    <dgm:pt modelId="{26F60196-2DBC-4C99-8C22-6904A1CF57A1}" type="pres">
      <dgm:prSet presAssocID="{F83288BD-8B67-427F-91EE-43FAAE179AD5}" presName="node" presStyleLbl="node1" presStyleIdx="3" presStyleCnt="4" custScaleX="115104" custScaleY="110373" custRadScaleRad="93789" custRadScaleInc="65365">
        <dgm:presLayoutVars>
          <dgm:bulletEnabled val="1"/>
        </dgm:presLayoutVars>
      </dgm:prSet>
      <dgm:spPr/>
      <dgm:t>
        <a:bodyPr/>
        <a:lstStyle/>
        <a:p>
          <a:pPr rtl="1"/>
          <a:endParaRPr lang="fa-IR"/>
        </a:p>
      </dgm:t>
    </dgm:pt>
  </dgm:ptLst>
  <dgm:cxnLst>
    <dgm:cxn modelId="{68D4B29C-65CE-4226-9400-EBC9DE633102}" type="presOf" srcId="{42407CA8-BA9C-48B8-9827-053391760544}" destId="{CCDB5991-1D84-47D0-8549-EC8BF91007FB}" srcOrd="0" destOrd="0" presId="urn:microsoft.com/office/officeart/2005/8/layout/radial4"/>
    <dgm:cxn modelId="{AF0CB02E-60FA-4B2D-AA28-2FBB373F09DC}" type="presOf" srcId="{DBB4A96B-230B-458D-86EF-E3FC11481F59}" destId="{B68FAD9F-A3E5-45F1-B1DE-173962B5FCF1}" srcOrd="0" destOrd="0" presId="urn:microsoft.com/office/officeart/2005/8/layout/radial4"/>
    <dgm:cxn modelId="{AB303992-7454-46D6-A618-73736FD58D12}" type="presOf" srcId="{6BC8E2CE-AA28-425C-BF8F-374B912DD774}" destId="{E7D01A83-73BE-4B9B-BBC1-65603B2469B2}" srcOrd="0" destOrd="0" presId="urn:microsoft.com/office/officeart/2005/8/layout/radial4"/>
    <dgm:cxn modelId="{DA45AD2B-AF9A-469A-B4CA-FB96FDD63302}" type="presOf" srcId="{F83288BD-8B67-427F-91EE-43FAAE179AD5}" destId="{26F60196-2DBC-4C99-8C22-6904A1CF57A1}" srcOrd="0" destOrd="0" presId="urn:microsoft.com/office/officeart/2005/8/layout/radial4"/>
    <dgm:cxn modelId="{8E2D14F0-1D60-44DF-9ABA-2107CF8C8045}" type="presOf" srcId="{22728CA6-FFA2-4047-89A2-EF6C577E030C}" destId="{D27CEAFB-9D90-4309-87E9-E8BDE9A7E7F7}" srcOrd="0" destOrd="0" presId="urn:microsoft.com/office/officeart/2005/8/layout/radial4"/>
    <dgm:cxn modelId="{3D041B9A-9856-4E07-AEA2-986CC73B9E0C}" type="presOf" srcId="{13814B8D-4610-43DF-BFA2-8BE15096A479}" destId="{97894AA9-AB8D-42A7-8E89-41724DC75994}" srcOrd="0" destOrd="0" presId="urn:microsoft.com/office/officeart/2005/8/layout/radial4"/>
    <dgm:cxn modelId="{FD8B53A6-1E6E-44E5-BAC4-6FBD4F477CDD}" srcId="{13814B8D-4610-43DF-BFA2-8BE15096A479}" destId="{F83288BD-8B67-427F-91EE-43FAAE179AD5}" srcOrd="3" destOrd="0" parTransId="{128CFEAA-EB28-4B03-8FF7-1024EF9E6F66}" sibTransId="{F19412A2-3B58-4356-9D51-076B0B9FFE5C}"/>
    <dgm:cxn modelId="{379C148F-E69F-4643-A772-DBF62BD2B7AB}" srcId="{631C76A6-37F8-4334-8284-CB69C554C7A4}" destId="{13814B8D-4610-43DF-BFA2-8BE15096A479}" srcOrd="0" destOrd="0" parTransId="{E5030CC3-5D2A-4DE5-8B1B-3DD1E1B43A5A}" sibTransId="{236FCAC8-1479-41D9-8041-03759C891E83}"/>
    <dgm:cxn modelId="{95FF2150-B8D8-4DC1-89B4-437B5F796EC0}" srcId="{13814B8D-4610-43DF-BFA2-8BE15096A479}" destId="{63E18FEB-D7D2-4822-ABBB-7BBC3E0A4E51}" srcOrd="2" destOrd="0" parTransId="{42407CA8-BA9C-48B8-9827-053391760544}" sibTransId="{78D7650E-EACB-4F12-AF83-1B1101CB246A}"/>
    <dgm:cxn modelId="{75F67919-AE20-4ABC-9E21-AF184B827889}" type="presOf" srcId="{128CFEAA-EB28-4B03-8FF7-1024EF9E6F66}" destId="{6274BB8C-AF08-4317-9335-8AD741B0DC55}" srcOrd="0" destOrd="0" presId="urn:microsoft.com/office/officeart/2005/8/layout/radial4"/>
    <dgm:cxn modelId="{58BBCEA8-E529-44E6-B8E3-C1E15B11E67F}" srcId="{13814B8D-4610-43DF-BFA2-8BE15096A479}" destId="{22728CA6-FFA2-4047-89A2-EF6C577E030C}" srcOrd="1" destOrd="0" parTransId="{6BC8E2CE-AA28-425C-BF8F-374B912DD774}" sibTransId="{2C7A0014-BD74-42E9-96A5-EF2D8B837D94}"/>
    <dgm:cxn modelId="{F7002612-9F91-4A7F-9FE1-9A08021A8E2B}" type="presOf" srcId="{63E18FEB-D7D2-4822-ABBB-7BBC3E0A4E51}" destId="{70ACC68A-47A3-4C26-AA8E-4BC3EB622274}" srcOrd="0" destOrd="0" presId="urn:microsoft.com/office/officeart/2005/8/layout/radial4"/>
    <dgm:cxn modelId="{710483D9-EB1F-475C-A9D4-4A9A6FF2FD82}" type="presOf" srcId="{631C76A6-37F8-4334-8284-CB69C554C7A4}" destId="{37FB4BCD-A1C7-4ACC-8F34-D81E7FA8849A}" srcOrd="0" destOrd="0" presId="urn:microsoft.com/office/officeart/2005/8/layout/radial4"/>
    <dgm:cxn modelId="{E0CE2FEA-5BA8-4EE7-960A-5BB0BCB0BA70}" type="presOf" srcId="{69E2078D-29BB-442F-B2C7-F98A0822D17F}" destId="{0869B689-EF0C-42D1-BCF4-83531955BC30}" srcOrd="0" destOrd="0" presId="urn:microsoft.com/office/officeart/2005/8/layout/radial4"/>
    <dgm:cxn modelId="{9BF27A64-F5B3-4978-ABFB-8EC260514F34}" srcId="{13814B8D-4610-43DF-BFA2-8BE15096A479}" destId="{DBB4A96B-230B-458D-86EF-E3FC11481F59}" srcOrd="0" destOrd="0" parTransId="{69E2078D-29BB-442F-B2C7-F98A0822D17F}" sibTransId="{360F177F-1B2F-4A70-A907-F32E2CF4D3BD}"/>
    <dgm:cxn modelId="{523D59A5-E81D-4EF1-AD6D-31DACA96981E}" type="presParOf" srcId="{37FB4BCD-A1C7-4ACC-8F34-D81E7FA8849A}" destId="{97894AA9-AB8D-42A7-8E89-41724DC75994}" srcOrd="0" destOrd="0" presId="urn:microsoft.com/office/officeart/2005/8/layout/radial4"/>
    <dgm:cxn modelId="{9EDEEE47-5116-47BD-8DB3-BC86C2833070}" type="presParOf" srcId="{37FB4BCD-A1C7-4ACC-8F34-D81E7FA8849A}" destId="{0869B689-EF0C-42D1-BCF4-83531955BC30}" srcOrd="1" destOrd="0" presId="urn:microsoft.com/office/officeart/2005/8/layout/radial4"/>
    <dgm:cxn modelId="{4F8FEC9C-5339-4759-A96F-D555891FF6D4}" type="presParOf" srcId="{37FB4BCD-A1C7-4ACC-8F34-D81E7FA8849A}" destId="{B68FAD9F-A3E5-45F1-B1DE-173962B5FCF1}" srcOrd="2" destOrd="0" presId="urn:microsoft.com/office/officeart/2005/8/layout/radial4"/>
    <dgm:cxn modelId="{DE782EE6-1E68-4302-B7DD-6FE7172632CF}" type="presParOf" srcId="{37FB4BCD-A1C7-4ACC-8F34-D81E7FA8849A}" destId="{E7D01A83-73BE-4B9B-BBC1-65603B2469B2}" srcOrd="3" destOrd="0" presId="urn:microsoft.com/office/officeart/2005/8/layout/radial4"/>
    <dgm:cxn modelId="{ADC3D476-D527-42CE-A5E4-B6AFF2801ED1}" type="presParOf" srcId="{37FB4BCD-A1C7-4ACC-8F34-D81E7FA8849A}" destId="{D27CEAFB-9D90-4309-87E9-E8BDE9A7E7F7}" srcOrd="4" destOrd="0" presId="urn:microsoft.com/office/officeart/2005/8/layout/radial4"/>
    <dgm:cxn modelId="{56DAA885-8417-4DBD-B03C-01F6A709EC2D}" type="presParOf" srcId="{37FB4BCD-A1C7-4ACC-8F34-D81E7FA8849A}" destId="{CCDB5991-1D84-47D0-8549-EC8BF91007FB}" srcOrd="5" destOrd="0" presId="urn:microsoft.com/office/officeart/2005/8/layout/radial4"/>
    <dgm:cxn modelId="{91B57BE0-02D1-4DD4-9A9F-72B412328694}" type="presParOf" srcId="{37FB4BCD-A1C7-4ACC-8F34-D81E7FA8849A}" destId="{70ACC68A-47A3-4C26-AA8E-4BC3EB622274}" srcOrd="6" destOrd="0" presId="urn:microsoft.com/office/officeart/2005/8/layout/radial4"/>
    <dgm:cxn modelId="{6681297F-D040-48A7-B4C2-C88D87569AF9}" type="presParOf" srcId="{37FB4BCD-A1C7-4ACC-8F34-D81E7FA8849A}" destId="{6274BB8C-AF08-4317-9335-8AD741B0DC55}" srcOrd="7" destOrd="0" presId="urn:microsoft.com/office/officeart/2005/8/layout/radial4"/>
    <dgm:cxn modelId="{CD555F5B-28BA-40F8-89EF-B823A1AD6AA1}" type="presParOf" srcId="{37FB4BCD-A1C7-4ACC-8F34-D81E7FA8849A}" destId="{26F60196-2DBC-4C99-8C22-6904A1CF57A1}" srcOrd="8" destOrd="0" presId="urn:microsoft.com/office/officeart/2005/8/layout/radial4"/>
  </dgm:cxnLst>
  <dgm:bg/>
  <dgm:whole/>
</dgm:dataModel>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092AC21-ECFD-49B6-ABCD-D9B7675DCC3D}" type="datetimeFigureOut">
              <a:rPr lang="fa-IR" smtClean="0"/>
              <a:pPr/>
              <a:t>1432/07/05</a:t>
            </a:fld>
            <a:endParaRPr lang="fa-IR"/>
          </a:p>
        </p:txBody>
      </p:sp>
      <p:sp>
        <p:nvSpPr>
          <p:cNvPr id="2" name="Footer Placeholder 1"/>
          <p:cNvSpPr>
            <a:spLocks noGrp="1"/>
          </p:cNvSpPr>
          <p:nvPr>
            <p:ph type="ftr" sz="quarter" idx="11"/>
          </p:nvPr>
        </p:nvSpPr>
        <p:spPr/>
        <p:txBody>
          <a:bodyPr/>
          <a:lstStyle/>
          <a:p>
            <a:endParaRPr lang="fa-IR"/>
          </a:p>
        </p:txBody>
      </p:sp>
      <p:sp>
        <p:nvSpPr>
          <p:cNvPr id="15" name="Slide Number Placeholder 14"/>
          <p:cNvSpPr>
            <a:spLocks noGrp="1"/>
          </p:cNvSpPr>
          <p:nvPr>
            <p:ph type="sldNum" sz="quarter" idx="12"/>
          </p:nvPr>
        </p:nvSpPr>
        <p:spPr>
          <a:xfrm>
            <a:off x="8229600" y="6473952"/>
            <a:ext cx="758952" cy="246888"/>
          </a:xfrm>
        </p:spPr>
        <p:txBody>
          <a:bodyPr/>
          <a:lstStyle/>
          <a:p>
            <a:fld id="{034C65E3-048F-4E48-876B-156185366F31}"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92AC21-ECFD-49B6-ABCD-D9B7675DCC3D}" type="datetimeFigureOut">
              <a:rPr lang="fa-IR" smtClean="0"/>
              <a:pPr/>
              <a:t>1432/07/05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4C65E3-048F-4E48-876B-156185366F31}"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92AC21-ECFD-49B6-ABCD-D9B7675DCC3D}" type="datetimeFigureOut">
              <a:rPr lang="fa-IR" smtClean="0"/>
              <a:pPr/>
              <a:t>1432/07/05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4C65E3-048F-4E48-876B-156185366F31}"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092AC21-ECFD-49B6-ABCD-D9B7675DCC3D}" type="datetimeFigureOut">
              <a:rPr lang="fa-IR" smtClean="0"/>
              <a:pPr/>
              <a:t>1432/07/05</a:t>
            </a:fld>
            <a:endParaRPr lang="fa-IR"/>
          </a:p>
        </p:txBody>
      </p:sp>
      <p:sp>
        <p:nvSpPr>
          <p:cNvPr id="19" name="Footer Placeholder 18"/>
          <p:cNvSpPr>
            <a:spLocks noGrp="1"/>
          </p:cNvSpPr>
          <p:nvPr>
            <p:ph type="ftr" sz="quarter" idx="11"/>
          </p:nvPr>
        </p:nvSpPr>
        <p:spPr>
          <a:xfrm>
            <a:off x="3581400" y="76200"/>
            <a:ext cx="2895600" cy="288925"/>
          </a:xfrm>
        </p:spPr>
        <p:txBody>
          <a:bodyPr/>
          <a:lstStyle/>
          <a:p>
            <a:endParaRPr lang="fa-IR"/>
          </a:p>
        </p:txBody>
      </p:sp>
      <p:sp>
        <p:nvSpPr>
          <p:cNvPr id="16" name="Slide Number Placeholder 15"/>
          <p:cNvSpPr>
            <a:spLocks noGrp="1"/>
          </p:cNvSpPr>
          <p:nvPr>
            <p:ph type="sldNum" sz="quarter" idx="12"/>
          </p:nvPr>
        </p:nvSpPr>
        <p:spPr>
          <a:xfrm>
            <a:off x="8229600" y="6473952"/>
            <a:ext cx="758952" cy="246888"/>
          </a:xfrm>
        </p:spPr>
        <p:txBody>
          <a:bodyPr/>
          <a:lstStyle/>
          <a:p>
            <a:fld id="{034C65E3-048F-4E48-876B-156185366F31}"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092AC21-ECFD-49B6-ABCD-D9B7675DCC3D}" type="datetimeFigureOut">
              <a:rPr lang="fa-IR" smtClean="0"/>
              <a:pPr/>
              <a:t>1432/07/05</a:t>
            </a:fld>
            <a:endParaRPr lang="fa-IR"/>
          </a:p>
        </p:txBody>
      </p:sp>
      <p:sp>
        <p:nvSpPr>
          <p:cNvPr id="11" name="Footer Placeholder 10"/>
          <p:cNvSpPr>
            <a:spLocks noGrp="1"/>
          </p:cNvSpPr>
          <p:nvPr>
            <p:ph type="ftr" sz="quarter" idx="11"/>
          </p:nvPr>
        </p:nvSpPr>
        <p:spPr/>
        <p:txBody>
          <a:bodyPr/>
          <a:lstStyle/>
          <a:p>
            <a:endParaRPr lang="fa-IR"/>
          </a:p>
        </p:txBody>
      </p:sp>
      <p:sp>
        <p:nvSpPr>
          <p:cNvPr id="16" name="Slide Number Placeholder 15"/>
          <p:cNvSpPr>
            <a:spLocks noGrp="1"/>
          </p:cNvSpPr>
          <p:nvPr>
            <p:ph type="sldNum" sz="quarter" idx="12"/>
          </p:nvPr>
        </p:nvSpPr>
        <p:spPr/>
        <p:txBody>
          <a:bodyPr/>
          <a:lstStyle/>
          <a:p>
            <a:fld id="{034C65E3-048F-4E48-876B-156185366F31}" type="slidenum">
              <a:rPr lang="fa-IR" smtClean="0"/>
              <a:pPr/>
              <a:t>‹#›</a:t>
            </a:fld>
            <a:endParaRPr lang="fa-I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092AC21-ECFD-49B6-ABCD-D9B7675DCC3D}" type="datetimeFigureOut">
              <a:rPr lang="fa-IR" smtClean="0"/>
              <a:pPr/>
              <a:t>1432/07/05</a:t>
            </a:fld>
            <a:endParaRPr lang="fa-IR"/>
          </a:p>
        </p:txBody>
      </p:sp>
      <p:sp>
        <p:nvSpPr>
          <p:cNvPr id="10" name="Footer Placeholder 9"/>
          <p:cNvSpPr>
            <a:spLocks noGrp="1"/>
          </p:cNvSpPr>
          <p:nvPr>
            <p:ph type="ftr" sz="quarter" idx="11"/>
          </p:nvPr>
        </p:nvSpPr>
        <p:spPr/>
        <p:txBody>
          <a:bodyPr/>
          <a:lstStyle/>
          <a:p>
            <a:endParaRPr lang="fa-IR"/>
          </a:p>
        </p:txBody>
      </p:sp>
      <p:sp>
        <p:nvSpPr>
          <p:cNvPr id="31" name="Slide Number Placeholder 30"/>
          <p:cNvSpPr>
            <a:spLocks noGrp="1"/>
          </p:cNvSpPr>
          <p:nvPr>
            <p:ph type="sldNum" sz="quarter" idx="12"/>
          </p:nvPr>
        </p:nvSpPr>
        <p:spPr/>
        <p:txBody>
          <a:bodyPr/>
          <a:lstStyle/>
          <a:p>
            <a:fld id="{034C65E3-048F-4E48-876B-156185366F31}"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092AC21-ECFD-49B6-ABCD-D9B7675DCC3D}" type="datetimeFigureOut">
              <a:rPr lang="fa-IR" smtClean="0"/>
              <a:pPr/>
              <a:t>1432/07/05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229600" y="6477000"/>
            <a:ext cx="762000" cy="246888"/>
          </a:xfrm>
        </p:spPr>
        <p:txBody>
          <a:bodyPr/>
          <a:lstStyle/>
          <a:p>
            <a:fld id="{034C65E3-048F-4E48-876B-156185366F31}" type="slidenum">
              <a:rPr lang="fa-IR" smtClean="0"/>
              <a:pPr/>
              <a:t>‹#›</a:t>
            </a:fld>
            <a:endParaRPr lang="fa-I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092AC21-ECFD-49B6-ABCD-D9B7675DCC3D}" type="datetimeFigureOut">
              <a:rPr lang="fa-IR" smtClean="0"/>
              <a:pPr/>
              <a:t>1432/07/05</a:t>
            </a:fld>
            <a:endParaRPr lang="fa-IR"/>
          </a:p>
        </p:txBody>
      </p:sp>
      <p:sp>
        <p:nvSpPr>
          <p:cNvPr id="21" name="Footer Placeholder 20"/>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4C65E3-048F-4E48-876B-156185366F31}"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092AC21-ECFD-49B6-ABCD-D9B7675DCC3D}" type="datetimeFigureOut">
              <a:rPr lang="fa-IR" smtClean="0"/>
              <a:pPr/>
              <a:t>1432/07/05</a:t>
            </a:fld>
            <a:endParaRPr lang="fa-IR"/>
          </a:p>
        </p:txBody>
      </p:sp>
      <p:sp>
        <p:nvSpPr>
          <p:cNvPr id="24" name="Footer Placeholder 23"/>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4C65E3-048F-4E48-876B-156185366F31}"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092AC21-ECFD-49B6-ABCD-D9B7675DCC3D}" type="datetimeFigureOut">
              <a:rPr lang="fa-IR" smtClean="0"/>
              <a:pPr/>
              <a:t>1432/07/05</a:t>
            </a:fld>
            <a:endParaRPr lang="fa-IR"/>
          </a:p>
        </p:txBody>
      </p:sp>
      <p:sp>
        <p:nvSpPr>
          <p:cNvPr id="29" name="Footer Placeholder 28"/>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4C65E3-048F-4E48-876B-156185366F31}"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092AC21-ECFD-49B6-ABCD-D9B7675DCC3D}" type="datetimeFigureOut">
              <a:rPr lang="fa-IR" smtClean="0"/>
              <a:pPr/>
              <a:t>1432/07/05</a:t>
            </a:fld>
            <a:endParaRPr lang="fa-IR"/>
          </a:p>
        </p:txBody>
      </p:sp>
      <p:sp>
        <p:nvSpPr>
          <p:cNvPr id="5" name="Footer Placeholder 4"/>
          <p:cNvSpPr>
            <a:spLocks noGrp="1"/>
          </p:cNvSpPr>
          <p:nvPr>
            <p:ph type="ftr" sz="quarter" idx="11"/>
          </p:nvPr>
        </p:nvSpPr>
        <p:spPr/>
        <p:txBody>
          <a:bodyPr/>
          <a:lstStyle/>
          <a:p>
            <a:endParaRPr lang="fa-IR"/>
          </a:p>
        </p:txBody>
      </p:sp>
      <p:sp>
        <p:nvSpPr>
          <p:cNvPr id="31" name="Slide Number Placeholder 30"/>
          <p:cNvSpPr>
            <a:spLocks noGrp="1"/>
          </p:cNvSpPr>
          <p:nvPr>
            <p:ph type="sldNum" sz="quarter" idx="12"/>
          </p:nvPr>
        </p:nvSpPr>
        <p:spPr/>
        <p:txBody>
          <a:bodyPr/>
          <a:lstStyle/>
          <a:p>
            <a:fld id="{034C65E3-048F-4E48-876B-156185366F31}" type="slidenum">
              <a:rPr lang="fa-IR" smtClean="0"/>
              <a:pPr/>
              <a:t>‹#›</a:t>
            </a:fld>
            <a:endParaRPr lang="fa-I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092AC21-ECFD-49B6-ABCD-D9B7675DCC3D}" type="datetimeFigureOut">
              <a:rPr lang="fa-IR" smtClean="0"/>
              <a:pPr/>
              <a:t>1432/07/05</a:t>
            </a:fld>
            <a:endParaRPr lang="fa-I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a-I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34C65E3-048F-4E48-876B-156185366F31}" type="slidenum">
              <a:rPr lang="fa-IR" smtClean="0"/>
              <a:pPr/>
              <a:t>‹#›</a:t>
            </a:fld>
            <a:endParaRPr lang="fa-I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http://daneshnameh.roshd.ir/mavara/mavara-index.php?page=%D8%A2%D9%87%D9%86" TargetMode="External"/><Relationship Id="rId1" Type="http://schemas.openxmlformats.org/officeDocument/2006/relationships/slideLayout" Target="../slideLayouts/slideLayout2.xml"/><Relationship Id="rId5" Type="http://schemas.openxmlformats.org/officeDocument/2006/relationships/image" Target="../media/image24.jpeg"/><Relationship Id="rId4" Type="http://schemas.openxmlformats.org/officeDocument/2006/relationships/image" Target="../media/image23.jpeg"/></Relationships>
</file>

<file path=ppt/slides/_rels/slide2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gif"/><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24.xml.rels><?xml version="1.0" encoding="UTF-8" standalone="yes"?>
<Relationships xmlns="http://schemas.openxmlformats.org/package/2006/relationships"><Relationship Id="rId3" Type="http://schemas.openxmlformats.org/officeDocument/2006/relationships/hyperlink" Target="http://daneshnameh.roshd.ir/" TargetMode="External"/><Relationship Id="rId2" Type="http://schemas.openxmlformats.org/officeDocument/2006/relationships/hyperlink" Target="http://www.thelancet.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BESM01"/>
          <p:cNvPicPr>
            <a:picLocks noChangeAspect="1" noChangeArrowheads="1"/>
          </p:cNvPicPr>
          <p:nvPr/>
        </p:nvPicPr>
        <p:blipFill>
          <a:blip r:embed="rId2">
            <a:clrChange>
              <a:clrFrom>
                <a:srgbClr val="FFFFFF"/>
              </a:clrFrom>
              <a:clrTo>
                <a:srgbClr val="FFFFFF">
                  <a:alpha val="0"/>
                </a:srgbClr>
              </a:clrTo>
            </a:clrChange>
            <a:duotone>
              <a:schemeClr val="accent1">
                <a:shade val="45000"/>
                <a:satMod val="135000"/>
              </a:schemeClr>
              <a:prstClr val="white"/>
            </a:duotone>
          </a:blip>
          <a:srcRect/>
          <a:stretch>
            <a:fillRect/>
          </a:stretch>
        </p:blipFill>
        <p:spPr bwMode="auto">
          <a:xfrm>
            <a:off x="1071538" y="581039"/>
            <a:ext cx="7072362" cy="6276961"/>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20705440">
            <a:off x="489792" y="2967335"/>
            <a:ext cx="8164416"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آهن و کم خونی فقر آهن</a:t>
            </a:r>
            <a:endParaRPr lang="fa-IR"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482042" cy="838200"/>
          </a:xfrm>
        </p:spPr>
        <p:txBody>
          <a:bodyPr>
            <a:normAutofit/>
          </a:bodyPr>
          <a:lstStyle/>
          <a:p>
            <a:pPr algn="r"/>
            <a:endParaRPr lang="fa-IR" sz="3200" dirty="0"/>
          </a:p>
        </p:txBody>
      </p:sp>
      <p:sp>
        <p:nvSpPr>
          <p:cNvPr id="3" name="Content Placeholder 2"/>
          <p:cNvSpPr>
            <a:spLocks noGrp="1"/>
          </p:cNvSpPr>
          <p:nvPr>
            <p:ph idx="1"/>
          </p:nvPr>
        </p:nvSpPr>
        <p:spPr>
          <a:xfrm>
            <a:off x="304800" y="1285860"/>
            <a:ext cx="8624918" cy="4794265"/>
          </a:xfrm>
        </p:spPr>
        <p:txBody>
          <a:bodyPr>
            <a:normAutofit/>
          </a:bodyPr>
          <a:lstStyle/>
          <a:p>
            <a:pPr algn="just"/>
            <a:r>
              <a:rPr lang="fa-IR" sz="2800" dirty="0" smtClean="0"/>
              <a:t> </a:t>
            </a:r>
            <a:r>
              <a:rPr lang="fa-IR" sz="2800" dirty="0" smtClean="0">
                <a:latin typeface="Times New Roman" pitchFamily="18" charset="0"/>
                <a:cs typeface="Times New Roman" pitchFamily="18" charset="0"/>
              </a:rPr>
              <a:t>تعریف فقر آهن، به عنوان یک کاهش در مقدار کل آهن بدن، در میان</a:t>
            </a:r>
            <a:br>
              <a:rPr lang="fa-IR" sz="2800" dirty="0" smtClean="0">
                <a:latin typeface="Times New Roman" pitchFamily="18" charset="0"/>
                <a:cs typeface="Times New Roman" pitchFamily="18" charset="0"/>
              </a:rPr>
            </a:br>
            <a:r>
              <a:rPr lang="fa-IR" sz="2800" dirty="0" smtClean="0">
                <a:latin typeface="Times New Roman" pitchFamily="18" charset="0"/>
                <a:cs typeface="Times New Roman" pitchFamily="18" charset="0"/>
              </a:rPr>
              <a:t>کمبودهای تغذیه ای شایع در جهان است. نتایج کمبود آهن در اختلال در</a:t>
            </a:r>
            <a:br>
              <a:rPr lang="fa-IR" sz="2800" dirty="0" smtClean="0">
                <a:latin typeface="Times New Roman" pitchFamily="18" charset="0"/>
                <a:cs typeface="Times New Roman" pitchFamily="18" charset="0"/>
              </a:rPr>
            </a:br>
            <a:r>
              <a:rPr lang="fa-IR" sz="2800" dirty="0" smtClean="0">
                <a:latin typeface="Times New Roman" pitchFamily="18" charset="0"/>
                <a:cs typeface="Times New Roman" pitchFamily="18" charset="0"/>
              </a:rPr>
              <a:t>ایمنی، شناختی، تولید مثل تابع و همچنین کاهش عملکرد کار می کنند. </a:t>
            </a:r>
            <a:br>
              <a:rPr lang="fa-IR" sz="2800" dirty="0" smtClean="0">
                <a:latin typeface="Times New Roman" pitchFamily="18" charset="0"/>
                <a:cs typeface="Times New Roman" pitchFamily="18" charset="0"/>
              </a:rPr>
            </a:br>
            <a:endParaRPr lang="fa-IR" sz="2800" dirty="0" smtClean="0">
              <a:latin typeface="Times New Roman" pitchFamily="18" charset="0"/>
              <a:cs typeface="Times New Roman" pitchFamily="18" charset="0"/>
            </a:endParaRPr>
          </a:p>
          <a:p>
            <a:pPr>
              <a:buNone/>
            </a:pPr>
            <a:r>
              <a:rPr lang="fa-IR" sz="2800" dirty="0" smtClean="0">
                <a:latin typeface="Times New Roman" pitchFamily="18" charset="0"/>
                <a:cs typeface="Times New Roman" pitchFamily="18" charset="0"/>
              </a:rPr>
              <a:t>    کمبود آهن درتولید پروتئین های دیگر که حاوی </a:t>
            </a:r>
            <a:r>
              <a:rPr lang="en-US" sz="2800" dirty="0" smtClean="0"/>
              <a:t> Fe</a:t>
            </a:r>
            <a:r>
              <a:rPr lang="en-US" sz="2800" baseline="30000" dirty="0" smtClean="0"/>
              <a:t>2 +</a:t>
            </a:r>
            <a:r>
              <a:rPr lang="fa-IR" sz="2800" dirty="0" smtClean="0">
                <a:latin typeface="Times New Roman" pitchFamily="18" charset="0"/>
                <a:cs typeface="Times New Roman" pitchFamily="18" charset="0"/>
              </a:rPr>
              <a:t>که دارای اثرات مفیدی در پیشگیری از تصلب شرایین اند تاثیر می گذارد. </a:t>
            </a:r>
          </a:p>
          <a:p>
            <a:pPr algn="r">
              <a:buNone/>
            </a:pPr>
            <a:r>
              <a:rPr lang="fa-IR" sz="2800" dirty="0" smtClean="0">
                <a:latin typeface="Times New Roman" pitchFamily="18" charset="0"/>
                <a:cs typeface="Times New Roman" pitchFamily="18" charset="0"/>
              </a:rPr>
              <a:t/>
            </a:r>
            <a:br>
              <a:rPr lang="fa-IR" sz="2800" dirty="0" smtClean="0">
                <a:latin typeface="Times New Roman" pitchFamily="18" charset="0"/>
                <a:cs typeface="Times New Roman" pitchFamily="18" charset="0"/>
              </a:rPr>
            </a:br>
            <a:r>
              <a:rPr lang="fa-IR" sz="2800" dirty="0" smtClean="0">
                <a:latin typeface="Times New Roman" pitchFamily="18" charset="0"/>
                <a:cs typeface="Times New Roman" pitchFamily="18" charset="0"/>
              </a:rPr>
              <a:t>مطالعاتی به منظورتشخیص رابطه بین چسبندگی مولکولهای مختلف از جمله عروقی و کم خونی در بیماران مبتلا به کمبود آهن انجام شده.</a:t>
            </a:r>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33412"/>
            <a:ext cx="8715404" cy="838200"/>
          </a:xfrm>
        </p:spPr>
        <p:txBody>
          <a:bodyPr>
            <a:normAutofit fontScale="90000"/>
          </a:bodyPr>
          <a:lstStyle/>
          <a:p>
            <a:pPr algn="r"/>
            <a:r>
              <a:rPr lang="ar-SA" b="1" dirty="0" smtClean="0"/>
              <a:t>منابع غذاي</a:t>
            </a:r>
            <a:r>
              <a:rPr lang="fa-IR" b="1" dirty="0" smtClean="0"/>
              <a:t>ی</a:t>
            </a:r>
            <a:r>
              <a:rPr lang="ar-SA" b="1" dirty="0" smtClean="0"/>
              <a:t> آهن</a:t>
            </a:r>
            <a:r>
              <a:rPr lang="en-US" b="1" dirty="0" smtClean="0"/>
              <a:t/>
            </a:r>
            <a:br>
              <a:rPr lang="en-US" b="1" dirty="0" smtClean="0"/>
            </a:br>
            <a:endParaRPr lang="fa-IR" b="1" dirty="0"/>
          </a:p>
        </p:txBody>
      </p:sp>
      <p:sp>
        <p:nvSpPr>
          <p:cNvPr id="3" name="Content Placeholder 2"/>
          <p:cNvSpPr>
            <a:spLocks noGrp="1"/>
          </p:cNvSpPr>
          <p:nvPr>
            <p:ph idx="1"/>
          </p:nvPr>
        </p:nvSpPr>
        <p:spPr/>
        <p:txBody>
          <a:bodyPr>
            <a:normAutofit/>
          </a:bodyPr>
          <a:lstStyle/>
          <a:p>
            <a:pPr>
              <a:buSzPct val="90000"/>
              <a:buFont typeface="Wingdings 2" pitchFamily="18" charset="2"/>
              <a:buChar char=""/>
            </a:pPr>
            <a:r>
              <a:rPr lang="ar-SA" sz="2800" dirty="0" smtClean="0">
                <a:latin typeface="Times New Roman" pitchFamily="18" charset="0"/>
                <a:cs typeface="Times New Roman" pitchFamily="18" charset="0"/>
              </a:rPr>
              <a:t>جگر، گوشت،مرغ،ماه</a:t>
            </a:r>
            <a:r>
              <a:rPr lang="fa-IR" sz="2800" dirty="0" smtClean="0">
                <a:latin typeface="Times New Roman" pitchFamily="18" charset="0"/>
                <a:cs typeface="Times New Roman" pitchFamily="18" charset="0"/>
              </a:rPr>
              <a:t>ی</a:t>
            </a:r>
          </a:p>
          <a:p>
            <a:endParaRPr lang="fa-IR" sz="2800" dirty="0" smtClean="0">
              <a:latin typeface="Times New Roman" pitchFamily="18" charset="0"/>
              <a:cs typeface="Times New Roman" pitchFamily="18" charset="0"/>
            </a:endParaRPr>
          </a:p>
          <a:p>
            <a:pPr>
              <a:buSzPct val="90000"/>
              <a:buFont typeface="Wingdings 2" pitchFamily="18" charset="2"/>
              <a:buChar char=""/>
            </a:pPr>
            <a:r>
              <a:rPr lang="ar-SA" sz="2800" dirty="0" smtClean="0">
                <a:latin typeface="Times New Roman" pitchFamily="18" charset="0"/>
                <a:cs typeface="Times New Roman" pitchFamily="18" charset="0"/>
              </a:rPr>
              <a:t>تخم مرغ، غلات وحبوبات، سبز</a:t>
            </a:r>
            <a:r>
              <a:rPr lang="fa-IR" sz="2800" dirty="0" smtClean="0">
                <a:latin typeface="Times New Roman" pitchFamily="18" charset="0"/>
                <a:cs typeface="Times New Roman" pitchFamily="18" charset="0"/>
              </a:rPr>
              <a:t>ی </a:t>
            </a:r>
            <a:r>
              <a:rPr lang="ar-SA" sz="2800" dirty="0" smtClean="0">
                <a:latin typeface="Times New Roman" pitchFamily="18" charset="0"/>
                <a:cs typeface="Times New Roman" pitchFamily="18" charset="0"/>
              </a:rPr>
              <a:t>ها، انواع خشکبار،</a:t>
            </a:r>
            <a:r>
              <a:rPr lang="fa-IR" sz="2800" dirty="0" smtClean="0">
                <a:latin typeface="Times New Roman" pitchFamily="18" charset="0"/>
                <a:cs typeface="Times New Roman" pitchFamily="18" charset="0"/>
              </a:rPr>
              <a:t> </a:t>
            </a:r>
            <a:r>
              <a:rPr lang="ar-SA" sz="2800" dirty="0" smtClean="0">
                <a:latin typeface="Times New Roman" pitchFamily="18" charset="0"/>
                <a:cs typeface="Times New Roman" pitchFamily="18" charset="0"/>
              </a:rPr>
              <a:t>خرما وانواع مغزها</a:t>
            </a:r>
            <a:endParaRPr lang="fa-IR" sz="2800" dirty="0" smtClean="0">
              <a:latin typeface="Times New Roman" pitchFamily="18" charset="0"/>
              <a:cs typeface="Times New Roman" pitchFamily="18" charset="0"/>
            </a:endParaRPr>
          </a:p>
          <a:p>
            <a:pPr>
              <a:buNone/>
            </a:pPr>
            <a:endParaRPr lang="fa-IR" sz="2800" dirty="0" smtClean="0">
              <a:latin typeface="Times New Roman" pitchFamily="18" charset="0"/>
              <a:cs typeface="Times New Roman" pitchFamily="18" charset="0"/>
            </a:endParaRPr>
          </a:p>
          <a:p>
            <a:pPr>
              <a:buSzPct val="90000"/>
              <a:buFont typeface="Wingdings 2" pitchFamily="18" charset="2"/>
              <a:buChar char=""/>
            </a:pPr>
            <a:r>
              <a:rPr lang="ar-SA" sz="2800" dirty="0" smtClean="0">
                <a:latin typeface="Times New Roman" pitchFamily="18" charset="0"/>
                <a:cs typeface="Times New Roman" pitchFamily="18" charset="0"/>
              </a:rPr>
              <a:t>ميو</a:t>
            </a:r>
            <a:r>
              <a:rPr lang="fa-IR" sz="2800" dirty="0" smtClean="0">
                <a:latin typeface="Times New Roman" pitchFamily="18" charset="0"/>
                <a:cs typeface="Times New Roman" pitchFamily="18" charset="0"/>
              </a:rPr>
              <a:t>ه </a:t>
            </a:r>
            <a:r>
              <a:rPr lang="ar-SA" sz="2800" dirty="0" smtClean="0">
                <a:latin typeface="Times New Roman" pitchFamily="18" charset="0"/>
                <a:cs typeface="Times New Roman" pitchFamily="18" charset="0"/>
              </a:rPr>
              <a:t>ها</a:t>
            </a:r>
            <a:endParaRPr lang="fa-IR" sz="2800" dirty="0" smtClean="0">
              <a:latin typeface="Times New Roman" pitchFamily="18" charset="0"/>
              <a:cs typeface="Times New Roman" pitchFamily="18" charset="0"/>
            </a:endParaRPr>
          </a:p>
          <a:p>
            <a:pPr>
              <a:buNone/>
            </a:pPr>
            <a:endParaRPr lang="fa-IR" sz="2800" dirty="0" smtClean="0">
              <a:latin typeface="Times New Roman" pitchFamily="18" charset="0"/>
              <a:cs typeface="Times New Roman" pitchFamily="18" charset="0"/>
            </a:endParaRPr>
          </a:p>
          <a:p>
            <a:pPr>
              <a:buSzPct val="90000"/>
              <a:buFont typeface="Wingdings 2" pitchFamily="18" charset="2"/>
              <a:buChar char=""/>
            </a:pPr>
            <a:r>
              <a:rPr lang="ar-SA" sz="2800" dirty="0" smtClean="0">
                <a:latin typeface="Times New Roman" pitchFamily="18" charset="0"/>
                <a:cs typeface="Times New Roman" pitchFamily="18" charset="0"/>
              </a:rPr>
              <a:t>اگر حت</a:t>
            </a:r>
            <a:r>
              <a:rPr lang="fa-IR" sz="2800" dirty="0" smtClean="0">
                <a:latin typeface="Times New Roman" pitchFamily="18" charset="0"/>
                <a:cs typeface="Times New Roman" pitchFamily="18" charset="0"/>
              </a:rPr>
              <a:t>ی</a:t>
            </a:r>
            <a:r>
              <a:rPr lang="ar-SA" sz="2800" dirty="0" smtClean="0">
                <a:latin typeface="Times New Roman" pitchFamily="18" charset="0"/>
                <a:cs typeface="Times New Roman" pitchFamily="18" charset="0"/>
              </a:rPr>
              <a:t> مقدارکم</a:t>
            </a:r>
            <a:r>
              <a:rPr lang="fa-IR" sz="2800" dirty="0" smtClean="0">
                <a:latin typeface="Times New Roman" pitchFamily="18" charset="0"/>
                <a:cs typeface="Times New Roman" pitchFamily="18" charset="0"/>
              </a:rPr>
              <a:t>ی</a:t>
            </a:r>
            <a:r>
              <a:rPr lang="ar-SA" sz="2800" dirty="0" smtClean="0">
                <a:latin typeface="Times New Roman" pitchFamily="18" charset="0"/>
                <a:cs typeface="Times New Roman" pitchFamily="18" charset="0"/>
              </a:rPr>
              <a:t> گوشت به غذاها</a:t>
            </a:r>
            <a:r>
              <a:rPr lang="fa-IR" sz="2800" dirty="0" smtClean="0">
                <a:latin typeface="Times New Roman" pitchFamily="18" charset="0"/>
                <a:cs typeface="Times New Roman" pitchFamily="18" charset="0"/>
              </a:rPr>
              <a:t>ی</a:t>
            </a:r>
            <a:r>
              <a:rPr lang="ar-SA" sz="2800" dirty="0" smtClean="0">
                <a:latin typeface="Times New Roman" pitchFamily="18" charset="0"/>
                <a:cs typeface="Times New Roman" pitchFamily="18" charset="0"/>
              </a:rPr>
              <a:t> گياه</a:t>
            </a:r>
            <a:r>
              <a:rPr lang="fa-IR" sz="2800" dirty="0" smtClean="0">
                <a:latin typeface="Times New Roman" pitchFamily="18" charset="0"/>
                <a:cs typeface="Times New Roman" pitchFamily="18" charset="0"/>
              </a:rPr>
              <a:t>ی</a:t>
            </a:r>
            <a:r>
              <a:rPr lang="ar-SA" sz="2800" dirty="0" smtClean="0">
                <a:latin typeface="Times New Roman" pitchFamily="18" charset="0"/>
                <a:cs typeface="Times New Roman" pitchFamily="18" charset="0"/>
              </a:rPr>
              <a:t> اضافه شوند جذب </a:t>
            </a:r>
            <a:r>
              <a:rPr lang="fa-IR" sz="2800" dirty="0" smtClean="0">
                <a:latin typeface="Times New Roman" pitchFamily="18" charset="0"/>
                <a:cs typeface="Times New Roman" pitchFamily="18" charset="0"/>
              </a:rPr>
              <a:t>آ</a:t>
            </a:r>
            <a:r>
              <a:rPr lang="ar-SA" sz="2800" dirty="0" smtClean="0">
                <a:latin typeface="Times New Roman" pitchFamily="18" charset="0"/>
                <a:cs typeface="Times New Roman" pitchFamily="18" charset="0"/>
              </a:rPr>
              <a:t>هن بيشتر ميشود. </a:t>
            </a:r>
            <a:endParaRPr lang="en-US" sz="2800" dirty="0" smtClean="0">
              <a:latin typeface="Times New Roman" pitchFamily="18" charset="0"/>
              <a:cs typeface="Times New Roman" pitchFamily="18" charset="0"/>
            </a:endParaRPr>
          </a:p>
          <a:p>
            <a:pPr>
              <a:buFont typeface="Wingdings 2" pitchFamily="18" charset="2"/>
              <a:buChar char=""/>
            </a:pPr>
            <a:endParaRPr lang="fa-IR" sz="2800" dirty="0" smtClean="0">
              <a:latin typeface="Times New Roman" pitchFamily="18" charset="0"/>
              <a:cs typeface="Times New Roman" pitchFamily="18" charset="0"/>
            </a:endParaRPr>
          </a:p>
          <a:p>
            <a:pPr>
              <a:buFont typeface="Wingdings 2" pitchFamily="18" charset="2"/>
              <a:buChar char=""/>
            </a:pPr>
            <a:endParaRPr lang="fa-IR" sz="2800" dirty="0" smtClean="0">
              <a:latin typeface="Times New Roman" pitchFamily="18" charset="0"/>
              <a:cs typeface="Times New Roman" pitchFamily="18" charset="0"/>
            </a:endParaRPr>
          </a:p>
          <a:p>
            <a:pPr>
              <a:buFont typeface="Wingdings 2" pitchFamily="18" charset="2"/>
              <a:buChar char=""/>
            </a:pPr>
            <a:endParaRPr lang="fa-IR" sz="2800" dirty="0" smtClean="0">
              <a:latin typeface="Times New Roman" pitchFamily="18" charset="0"/>
              <a:cs typeface="Times New Roman" pitchFamily="18" charset="0"/>
            </a:endParaRPr>
          </a:p>
          <a:p>
            <a:pPr>
              <a:buNone/>
            </a:pPr>
            <a:endParaRPr lang="fa-IR" sz="2800" dirty="0" smtClean="0">
              <a:latin typeface="Times New Roman" pitchFamily="18" charset="0"/>
              <a:cs typeface="Times New Roman" pitchFamily="18" charset="0"/>
            </a:endParaRPr>
          </a:p>
          <a:p>
            <a:pPr>
              <a:buNone/>
            </a:pPr>
            <a:endParaRPr lang="en-US" sz="2800" dirty="0" smtClean="0">
              <a:latin typeface="Times New Roman" pitchFamily="18" charset="0"/>
              <a:cs typeface="Times New Roman" pitchFamily="18" charset="0"/>
            </a:endParaRPr>
          </a:p>
          <a:p>
            <a:pPr>
              <a:buNone/>
            </a:pPr>
            <a:endParaRPr lang="fa-IR" dirty="0"/>
          </a:p>
        </p:txBody>
      </p:sp>
      <p:pic>
        <p:nvPicPr>
          <p:cNvPr id="4" name="Picture 3" descr="IMGP0048-photo.jpg"/>
          <p:cNvPicPr>
            <a:picLocks noChangeAspect="1"/>
          </p:cNvPicPr>
          <p:nvPr/>
        </p:nvPicPr>
        <p:blipFill>
          <a:blip r:embed="rId2" cstate="print"/>
          <a:stretch>
            <a:fillRect/>
          </a:stretch>
        </p:blipFill>
        <p:spPr>
          <a:xfrm>
            <a:off x="2714612" y="1214422"/>
            <a:ext cx="1643074" cy="1311256"/>
          </a:xfrm>
          <a:prstGeom prst="rect">
            <a:avLst/>
          </a:prstGeom>
        </p:spPr>
      </p:pic>
      <p:pic>
        <p:nvPicPr>
          <p:cNvPr id="5" name="Picture 4" descr="thumbnail.aspx3.jpg"/>
          <p:cNvPicPr>
            <a:picLocks noChangeAspect="1"/>
          </p:cNvPicPr>
          <p:nvPr/>
        </p:nvPicPr>
        <p:blipFill>
          <a:blip r:embed="rId3"/>
          <a:stretch>
            <a:fillRect/>
          </a:stretch>
        </p:blipFill>
        <p:spPr>
          <a:xfrm rot="20955237">
            <a:off x="2372965" y="3275890"/>
            <a:ext cx="1524000" cy="1076325"/>
          </a:xfrm>
          <a:prstGeom prst="rect">
            <a:avLst/>
          </a:prstGeom>
        </p:spPr>
      </p:pic>
      <p:pic>
        <p:nvPicPr>
          <p:cNvPr id="6" name="Picture 5" descr="thumbnail.aspx4.jpg"/>
          <p:cNvPicPr>
            <a:picLocks noChangeAspect="1"/>
          </p:cNvPicPr>
          <p:nvPr/>
        </p:nvPicPr>
        <p:blipFill>
          <a:blip r:embed="rId4"/>
          <a:stretch>
            <a:fillRect/>
          </a:stretch>
        </p:blipFill>
        <p:spPr>
          <a:xfrm rot="823681">
            <a:off x="4373874" y="3445188"/>
            <a:ext cx="1524000" cy="1524000"/>
          </a:xfrm>
          <a:prstGeom prst="rect">
            <a:avLst/>
          </a:prstGeom>
        </p:spPr>
      </p:pic>
      <p:pic>
        <p:nvPicPr>
          <p:cNvPr id="7" name="Picture 6" descr="thumbnail.aspx1.jpg"/>
          <p:cNvPicPr>
            <a:picLocks noChangeAspect="1"/>
          </p:cNvPicPr>
          <p:nvPr/>
        </p:nvPicPr>
        <p:blipFill>
          <a:blip r:embed="rId5"/>
          <a:stretch>
            <a:fillRect/>
          </a:stretch>
        </p:blipFill>
        <p:spPr>
          <a:xfrm rot="1063837">
            <a:off x="455966" y="3560225"/>
            <a:ext cx="1627120" cy="119709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4000"/>
                            </p:stCondLst>
                            <p:childTnLst>
                              <p:par>
                                <p:cTn id="14" presetID="31" presetClass="entr" presetSubtype="0" fill="hold" nodeType="afterEffect">
                                  <p:stCondLst>
                                    <p:cond delay="0"/>
                                  </p:stCondLst>
                                  <p:iterate type="lt">
                                    <p:tmPct val="5000"/>
                                  </p:iterate>
                                  <p:childTnLst>
                                    <p:set>
                                      <p:cBhvr>
                                        <p:cTn id="15" dur="1" fill="hold">
                                          <p:stCondLst>
                                            <p:cond delay="0"/>
                                          </p:stCondLst>
                                        </p:cTn>
                                        <p:tgtEl>
                                          <p:spTgt spid="4"/>
                                        </p:tgtEl>
                                        <p:attrNameLst>
                                          <p:attrName>style.visibility</p:attrName>
                                        </p:attrNameLst>
                                      </p:cBhvr>
                                      <p:to>
                                        <p:strVal val="visible"/>
                                      </p:to>
                                    </p:set>
                                    <p:anim calcmode="lin" valueType="num">
                                      <p:cBhvr>
                                        <p:cTn id="16" dur="2000" fill="hold"/>
                                        <p:tgtEl>
                                          <p:spTgt spid="4"/>
                                        </p:tgtEl>
                                        <p:attrNameLst>
                                          <p:attrName>ppt_w</p:attrName>
                                        </p:attrNameLst>
                                      </p:cBhvr>
                                      <p:tavLst>
                                        <p:tav tm="0">
                                          <p:val>
                                            <p:fltVal val="0"/>
                                          </p:val>
                                        </p:tav>
                                        <p:tav tm="100000">
                                          <p:val>
                                            <p:strVal val="#ppt_w"/>
                                          </p:val>
                                        </p:tav>
                                      </p:tavLst>
                                    </p:anim>
                                    <p:anim calcmode="lin" valueType="num">
                                      <p:cBhvr>
                                        <p:cTn id="17" dur="2000" fill="hold"/>
                                        <p:tgtEl>
                                          <p:spTgt spid="4"/>
                                        </p:tgtEl>
                                        <p:attrNameLst>
                                          <p:attrName>ppt_h</p:attrName>
                                        </p:attrNameLst>
                                      </p:cBhvr>
                                      <p:tavLst>
                                        <p:tav tm="0">
                                          <p:val>
                                            <p:fltVal val="0"/>
                                          </p:val>
                                        </p:tav>
                                        <p:tav tm="100000">
                                          <p:val>
                                            <p:strVal val="#ppt_h"/>
                                          </p:val>
                                        </p:tav>
                                      </p:tavLst>
                                    </p:anim>
                                    <p:anim calcmode="lin" valueType="num">
                                      <p:cBhvr>
                                        <p:cTn id="18" dur="2000" fill="hold"/>
                                        <p:tgtEl>
                                          <p:spTgt spid="4"/>
                                        </p:tgtEl>
                                        <p:attrNameLst>
                                          <p:attrName>style.rotation</p:attrName>
                                        </p:attrNameLst>
                                      </p:cBhvr>
                                      <p:tavLst>
                                        <p:tav tm="0">
                                          <p:val>
                                            <p:fltVal val="90"/>
                                          </p:val>
                                        </p:tav>
                                        <p:tav tm="100000">
                                          <p:val>
                                            <p:fltVal val="0"/>
                                          </p:val>
                                        </p:tav>
                                      </p:tavLst>
                                    </p:anim>
                                    <p:animEffect transition="in" filter="fade">
                                      <p:cBhvr>
                                        <p:cTn id="19" dur="2000"/>
                                        <p:tgtEl>
                                          <p:spTgt spid="4"/>
                                        </p:tgtEl>
                                      </p:cBhvr>
                                    </p:animEffect>
                                  </p:childTnLst>
                                </p:cTn>
                              </p:par>
                            </p:childTnLst>
                          </p:cTn>
                        </p:par>
                        <p:par>
                          <p:cTn id="20" fill="hold">
                            <p:stCondLst>
                              <p:cond delay="6000"/>
                            </p:stCondLst>
                            <p:childTnLst>
                              <p:par>
                                <p:cTn id="21" presetID="2" presetClass="entr" presetSubtype="4"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5" fill="hold">
                            <p:stCondLst>
                              <p:cond delay="8000"/>
                            </p:stCondLst>
                            <p:childTnLst>
                              <p:par>
                                <p:cTn id="26" presetID="31" presetClass="entr" presetSubtype="0" fill="hold" nodeType="afterEffect">
                                  <p:stCondLst>
                                    <p:cond delay="0"/>
                                  </p:stCondLst>
                                  <p:iterate type="lt">
                                    <p:tmPct val="5000"/>
                                  </p:iterate>
                                  <p:childTnLst>
                                    <p:set>
                                      <p:cBhvr>
                                        <p:cTn id="27" dur="1" fill="hold">
                                          <p:stCondLst>
                                            <p:cond delay="0"/>
                                          </p:stCondLst>
                                        </p:cTn>
                                        <p:tgtEl>
                                          <p:spTgt spid="7"/>
                                        </p:tgtEl>
                                        <p:attrNameLst>
                                          <p:attrName>style.visibility</p:attrName>
                                        </p:attrNameLst>
                                      </p:cBhvr>
                                      <p:to>
                                        <p:strVal val="visible"/>
                                      </p:to>
                                    </p:set>
                                    <p:anim calcmode="lin" valueType="num">
                                      <p:cBhvr>
                                        <p:cTn id="28" dur="2000" fill="hold"/>
                                        <p:tgtEl>
                                          <p:spTgt spid="7"/>
                                        </p:tgtEl>
                                        <p:attrNameLst>
                                          <p:attrName>ppt_w</p:attrName>
                                        </p:attrNameLst>
                                      </p:cBhvr>
                                      <p:tavLst>
                                        <p:tav tm="0">
                                          <p:val>
                                            <p:fltVal val="0"/>
                                          </p:val>
                                        </p:tav>
                                        <p:tav tm="100000">
                                          <p:val>
                                            <p:strVal val="#ppt_w"/>
                                          </p:val>
                                        </p:tav>
                                      </p:tavLst>
                                    </p:anim>
                                    <p:anim calcmode="lin" valueType="num">
                                      <p:cBhvr>
                                        <p:cTn id="29" dur="2000" fill="hold"/>
                                        <p:tgtEl>
                                          <p:spTgt spid="7"/>
                                        </p:tgtEl>
                                        <p:attrNameLst>
                                          <p:attrName>ppt_h</p:attrName>
                                        </p:attrNameLst>
                                      </p:cBhvr>
                                      <p:tavLst>
                                        <p:tav tm="0">
                                          <p:val>
                                            <p:fltVal val="0"/>
                                          </p:val>
                                        </p:tav>
                                        <p:tav tm="100000">
                                          <p:val>
                                            <p:strVal val="#ppt_h"/>
                                          </p:val>
                                        </p:tav>
                                      </p:tavLst>
                                    </p:anim>
                                    <p:anim calcmode="lin" valueType="num">
                                      <p:cBhvr>
                                        <p:cTn id="30" dur="2000" fill="hold"/>
                                        <p:tgtEl>
                                          <p:spTgt spid="7"/>
                                        </p:tgtEl>
                                        <p:attrNameLst>
                                          <p:attrName>style.rotation</p:attrName>
                                        </p:attrNameLst>
                                      </p:cBhvr>
                                      <p:tavLst>
                                        <p:tav tm="0">
                                          <p:val>
                                            <p:fltVal val="90"/>
                                          </p:val>
                                        </p:tav>
                                        <p:tav tm="100000">
                                          <p:val>
                                            <p:fltVal val="0"/>
                                          </p:val>
                                        </p:tav>
                                      </p:tavLst>
                                    </p:anim>
                                    <p:animEffect transition="in" filter="fade">
                                      <p:cBhvr>
                                        <p:cTn id="31" dur="2000"/>
                                        <p:tgtEl>
                                          <p:spTgt spid="7"/>
                                        </p:tgtEl>
                                      </p:cBhvr>
                                    </p:animEffect>
                                  </p:childTnLst>
                                </p:cTn>
                              </p:par>
                            </p:childTnLst>
                          </p:cTn>
                        </p:par>
                        <p:par>
                          <p:cTn id="32" fill="hold">
                            <p:stCondLst>
                              <p:cond delay="10000"/>
                            </p:stCondLst>
                            <p:childTnLst>
                              <p:par>
                                <p:cTn id="33" presetID="31" presetClass="entr" presetSubtype="0" fill="hold" nodeType="afterEffect">
                                  <p:stCondLst>
                                    <p:cond delay="0"/>
                                  </p:stCondLst>
                                  <p:iterate type="lt">
                                    <p:tmPct val="5000"/>
                                  </p:iterate>
                                  <p:childTnLst>
                                    <p:set>
                                      <p:cBhvr>
                                        <p:cTn id="34" dur="1" fill="hold">
                                          <p:stCondLst>
                                            <p:cond delay="0"/>
                                          </p:stCondLst>
                                        </p:cTn>
                                        <p:tgtEl>
                                          <p:spTgt spid="5"/>
                                        </p:tgtEl>
                                        <p:attrNameLst>
                                          <p:attrName>style.visibility</p:attrName>
                                        </p:attrNameLst>
                                      </p:cBhvr>
                                      <p:to>
                                        <p:strVal val="visible"/>
                                      </p:to>
                                    </p:set>
                                    <p:anim calcmode="lin" valueType="num">
                                      <p:cBhvr>
                                        <p:cTn id="35" dur="2000" fill="hold"/>
                                        <p:tgtEl>
                                          <p:spTgt spid="5"/>
                                        </p:tgtEl>
                                        <p:attrNameLst>
                                          <p:attrName>ppt_w</p:attrName>
                                        </p:attrNameLst>
                                      </p:cBhvr>
                                      <p:tavLst>
                                        <p:tav tm="0">
                                          <p:val>
                                            <p:fltVal val="0"/>
                                          </p:val>
                                        </p:tav>
                                        <p:tav tm="100000">
                                          <p:val>
                                            <p:strVal val="#ppt_w"/>
                                          </p:val>
                                        </p:tav>
                                      </p:tavLst>
                                    </p:anim>
                                    <p:anim calcmode="lin" valueType="num">
                                      <p:cBhvr>
                                        <p:cTn id="36" dur="2000" fill="hold"/>
                                        <p:tgtEl>
                                          <p:spTgt spid="5"/>
                                        </p:tgtEl>
                                        <p:attrNameLst>
                                          <p:attrName>ppt_h</p:attrName>
                                        </p:attrNameLst>
                                      </p:cBhvr>
                                      <p:tavLst>
                                        <p:tav tm="0">
                                          <p:val>
                                            <p:fltVal val="0"/>
                                          </p:val>
                                        </p:tav>
                                        <p:tav tm="100000">
                                          <p:val>
                                            <p:strVal val="#ppt_h"/>
                                          </p:val>
                                        </p:tav>
                                      </p:tavLst>
                                    </p:anim>
                                    <p:anim calcmode="lin" valueType="num">
                                      <p:cBhvr>
                                        <p:cTn id="37" dur="2000" fill="hold"/>
                                        <p:tgtEl>
                                          <p:spTgt spid="5"/>
                                        </p:tgtEl>
                                        <p:attrNameLst>
                                          <p:attrName>style.rotation</p:attrName>
                                        </p:attrNameLst>
                                      </p:cBhvr>
                                      <p:tavLst>
                                        <p:tav tm="0">
                                          <p:val>
                                            <p:fltVal val="90"/>
                                          </p:val>
                                        </p:tav>
                                        <p:tav tm="100000">
                                          <p:val>
                                            <p:fltVal val="0"/>
                                          </p:val>
                                        </p:tav>
                                      </p:tavLst>
                                    </p:anim>
                                    <p:animEffect transition="in" filter="fade">
                                      <p:cBhvr>
                                        <p:cTn id="38" dur="2000"/>
                                        <p:tgtEl>
                                          <p:spTgt spid="5"/>
                                        </p:tgtEl>
                                      </p:cBhvr>
                                    </p:animEffect>
                                  </p:childTnLst>
                                </p:cTn>
                              </p:par>
                            </p:childTnLst>
                          </p:cTn>
                        </p:par>
                        <p:par>
                          <p:cTn id="39" fill="hold">
                            <p:stCondLst>
                              <p:cond delay="12000"/>
                            </p:stCondLst>
                            <p:childTnLst>
                              <p:par>
                                <p:cTn id="40" presetID="2" presetClass="entr" presetSubtype="4" fill="hold" grpId="0" nodeType="after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additive="base">
                                        <p:cTn id="4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44" fill="hold">
                            <p:stCondLst>
                              <p:cond delay="14000"/>
                            </p:stCondLst>
                            <p:childTnLst>
                              <p:par>
                                <p:cTn id="45" presetID="31" presetClass="entr" presetSubtype="0" fill="hold" nodeType="afterEffect">
                                  <p:stCondLst>
                                    <p:cond delay="0"/>
                                  </p:stCondLst>
                                  <p:iterate type="lt">
                                    <p:tmPct val="5000"/>
                                  </p:iterate>
                                  <p:childTnLst>
                                    <p:set>
                                      <p:cBhvr>
                                        <p:cTn id="46" dur="1" fill="hold">
                                          <p:stCondLst>
                                            <p:cond delay="0"/>
                                          </p:stCondLst>
                                        </p:cTn>
                                        <p:tgtEl>
                                          <p:spTgt spid="6"/>
                                        </p:tgtEl>
                                        <p:attrNameLst>
                                          <p:attrName>style.visibility</p:attrName>
                                        </p:attrNameLst>
                                      </p:cBhvr>
                                      <p:to>
                                        <p:strVal val="visible"/>
                                      </p:to>
                                    </p:set>
                                    <p:anim calcmode="lin" valueType="num">
                                      <p:cBhvr>
                                        <p:cTn id="47" dur="2000" fill="hold"/>
                                        <p:tgtEl>
                                          <p:spTgt spid="6"/>
                                        </p:tgtEl>
                                        <p:attrNameLst>
                                          <p:attrName>ppt_w</p:attrName>
                                        </p:attrNameLst>
                                      </p:cBhvr>
                                      <p:tavLst>
                                        <p:tav tm="0">
                                          <p:val>
                                            <p:fltVal val="0"/>
                                          </p:val>
                                        </p:tav>
                                        <p:tav tm="100000">
                                          <p:val>
                                            <p:strVal val="#ppt_w"/>
                                          </p:val>
                                        </p:tav>
                                      </p:tavLst>
                                    </p:anim>
                                    <p:anim calcmode="lin" valueType="num">
                                      <p:cBhvr>
                                        <p:cTn id="48" dur="2000" fill="hold"/>
                                        <p:tgtEl>
                                          <p:spTgt spid="6"/>
                                        </p:tgtEl>
                                        <p:attrNameLst>
                                          <p:attrName>ppt_h</p:attrName>
                                        </p:attrNameLst>
                                      </p:cBhvr>
                                      <p:tavLst>
                                        <p:tav tm="0">
                                          <p:val>
                                            <p:fltVal val="0"/>
                                          </p:val>
                                        </p:tav>
                                        <p:tav tm="100000">
                                          <p:val>
                                            <p:strVal val="#ppt_h"/>
                                          </p:val>
                                        </p:tav>
                                      </p:tavLst>
                                    </p:anim>
                                    <p:anim calcmode="lin" valueType="num">
                                      <p:cBhvr>
                                        <p:cTn id="49" dur="2000" fill="hold"/>
                                        <p:tgtEl>
                                          <p:spTgt spid="6"/>
                                        </p:tgtEl>
                                        <p:attrNameLst>
                                          <p:attrName>style.rotation</p:attrName>
                                        </p:attrNameLst>
                                      </p:cBhvr>
                                      <p:tavLst>
                                        <p:tav tm="0">
                                          <p:val>
                                            <p:fltVal val="90"/>
                                          </p:val>
                                        </p:tav>
                                        <p:tav tm="100000">
                                          <p:val>
                                            <p:fltVal val="0"/>
                                          </p:val>
                                        </p:tav>
                                      </p:tavLst>
                                    </p:anim>
                                    <p:animEffect transition="in" filter="fade">
                                      <p:cBhvr>
                                        <p:cTn id="50" dur="2000"/>
                                        <p:tgtEl>
                                          <p:spTgt spid="6"/>
                                        </p:tgtEl>
                                      </p:cBhvr>
                                    </p:animEffect>
                                  </p:childTnLst>
                                </p:cTn>
                              </p:par>
                            </p:childTnLst>
                          </p:cTn>
                        </p:par>
                        <p:par>
                          <p:cTn id="51" fill="hold">
                            <p:stCondLst>
                              <p:cond delay="16000"/>
                            </p:stCondLst>
                            <p:childTnLst>
                              <p:par>
                                <p:cTn id="52" presetID="2" presetClass="entr" presetSubtype="4" fill="hold" grpId="0" nodeType="after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additive="base">
                                        <p:cTn id="54"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5"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285720" y="1554162"/>
            <a:ext cx="8705880" cy="4525963"/>
          </a:xfrm>
        </p:spPr>
        <p:txBody>
          <a:bodyPr/>
          <a:lstStyle/>
          <a:p>
            <a:r>
              <a:rPr lang="ar-SA" sz="2800" dirty="0" smtClean="0">
                <a:latin typeface="Arial" pitchFamily="34" charset="0"/>
                <a:cs typeface="Arial" pitchFamily="34" charset="0"/>
              </a:rPr>
              <a:t>کل آهن بدن مردان 3/6 گرم و زنان 2/4 گرم است.</a:t>
            </a:r>
            <a:endParaRPr lang="fa-IR" sz="2800" dirty="0" smtClean="0">
              <a:latin typeface="Arial" pitchFamily="34" charset="0"/>
              <a:cs typeface="Arial" pitchFamily="34" charset="0"/>
            </a:endParaRPr>
          </a:p>
          <a:p>
            <a:pPr>
              <a:buNone/>
            </a:pPr>
            <a:r>
              <a:rPr lang="fa-IR" sz="2800" dirty="0" smtClean="0">
                <a:latin typeface="Arial" pitchFamily="34" charset="0"/>
                <a:cs typeface="Arial" pitchFamily="34" charset="0"/>
              </a:rPr>
              <a:t> </a:t>
            </a:r>
            <a:r>
              <a:rPr lang="ar-SA" sz="2800" dirty="0" smtClean="0">
                <a:latin typeface="Arial" pitchFamily="34" charset="0"/>
                <a:cs typeface="Arial" pitchFamily="34" charset="0"/>
              </a:rPr>
              <a:t> 90% آهن بدن در متابولیسم ها وارد و نهایتا به بدن برمی گردد ولی</a:t>
            </a:r>
            <a:endParaRPr lang="fa-IR" sz="2800" dirty="0" smtClean="0">
              <a:latin typeface="Arial" pitchFamily="34" charset="0"/>
              <a:cs typeface="Arial" pitchFamily="34" charset="0"/>
            </a:endParaRPr>
          </a:p>
          <a:p>
            <a:pPr>
              <a:buNone/>
            </a:pPr>
            <a:r>
              <a:rPr lang="ar-SA" sz="2800" dirty="0" smtClean="0">
                <a:latin typeface="Arial" pitchFamily="34" charset="0"/>
                <a:cs typeface="Arial" pitchFamily="34" charset="0"/>
              </a:rPr>
              <a:t> 10% دفع روزانه باید از طریق غذا تامین شود.</a:t>
            </a:r>
            <a:endParaRPr lang="en-US" sz="2800" dirty="0" smtClean="0">
              <a:latin typeface="Arial" pitchFamily="34" charset="0"/>
              <a:cs typeface="Arial" pitchFamily="34" charset="0"/>
            </a:endParaRPr>
          </a:p>
          <a:p>
            <a:endParaRPr lang="en-US" sz="2800" dirty="0" smtClean="0"/>
          </a:p>
          <a:p>
            <a:r>
              <a:rPr lang="ar-SA" sz="2800" dirty="0" smtClean="0">
                <a:latin typeface="Arial" pitchFamily="34" charset="0"/>
                <a:cs typeface="Arial" pitchFamily="34" charset="0"/>
              </a:rPr>
              <a:t>نیاز روزانه افراد 1- 5/1 میلی گرم است که در برخی از مراحل زندگی مانند بارداری بیشتر می شود.</a:t>
            </a:r>
            <a:endParaRPr lang="en-US" sz="2800" dirty="0" smtClean="0">
              <a:latin typeface="Arial" pitchFamily="34" charset="0"/>
              <a:cs typeface="Arial" pitchFamily="34" charset="0"/>
            </a:endParaRPr>
          </a:p>
          <a:p>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childTnLst>
                          </p:cTn>
                        </p:par>
                        <p:par>
                          <p:cTn id="19" fill="hold">
                            <p:stCondLst>
                              <p:cond delay="500"/>
                            </p:stCondLst>
                            <p:childTnLst>
                              <p:par>
                                <p:cTn id="20" presetID="4" presetClass="entr" presetSubtype="16" fill="hold"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839200" cy="838200"/>
          </a:xfrm>
        </p:spPr>
        <p:txBody>
          <a:bodyPr/>
          <a:lstStyle/>
          <a:p>
            <a:pPr algn="r"/>
            <a:r>
              <a:rPr lang="en-US" b="1" dirty="0" smtClean="0"/>
              <a:t> </a:t>
            </a:r>
            <a:r>
              <a:rPr lang="en-US" b="1" i="1" dirty="0" smtClean="0"/>
              <a:t>  </a:t>
            </a:r>
            <a:r>
              <a:rPr lang="ar-SA" b="1" dirty="0" smtClean="0"/>
              <a:t>آنمی فقر آهن</a:t>
            </a:r>
            <a:endParaRPr lang="fa-IR" dirty="0"/>
          </a:p>
        </p:txBody>
      </p:sp>
      <p:sp>
        <p:nvSpPr>
          <p:cNvPr id="3" name="Content Placeholder 2"/>
          <p:cNvSpPr>
            <a:spLocks noGrp="1"/>
          </p:cNvSpPr>
          <p:nvPr>
            <p:ph idx="1"/>
          </p:nvPr>
        </p:nvSpPr>
        <p:spPr/>
        <p:txBody>
          <a:bodyPr>
            <a:normAutofit/>
          </a:bodyPr>
          <a:lstStyle/>
          <a:p>
            <a:r>
              <a:rPr lang="ar-SA" sz="2800" dirty="0" smtClean="0">
                <a:latin typeface="Times New Roman" pitchFamily="18" charset="0"/>
                <a:cs typeface="Times New Roman" pitchFamily="18" charset="0"/>
              </a:rPr>
              <a:t>چنانچه برای ساختن گلبول های قرمز خون، آهن به مقدار کافی در دسترس بدن نباشد ابتدا فرد از ذخائر آهن بدن خود استفاده می کند، سپس در صورت ادامه کمبود، ذخائر آهن بدن کاهش می یابد. زمانی که کمبود آهن ادامه یابد، ذخائر آهن بدن تخلیه می شود و کم خونی فقر آهن بروز می کند</a:t>
            </a:r>
            <a:r>
              <a:rPr lang="en-US" sz="2800" dirty="0" smtClean="0">
                <a:latin typeface="Times New Roman" pitchFamily="18" charset="0"/>
                <a:cs typeface="Times New Roman" pitchFamily="18" charset="0"/>
              </a:rPr>
              <a:t> .</a:t>
            </a:r>
          </a:p>
          <a:p>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t>متابولیسم آهن در بدن</a:t>
            </a:r>
            <a:endParaRPr lang="fa-IR" b="1" dirty="0"/>
          </a:p>
        </p:txBody>
      </p:sp>
      <p:pic>
        <p:nvPicPr>
          <p:cNvPr id="1026" name="Picture 2"/>
          <p:cNvPicPr>
            <a:picLocks noGrp="1" noChangeAspect="1" noChangeArrowheads="1"/>
          </p:cNvPicPr>
          <p:nvPr>
            <p:ph idx="1"/>
          </p:nvPr>
        </p:nvPicPr>
        <p:blipFill>
          <a:blip r:embed="rId2"/>
          <a:srcRect/>
          <a:stretch>
            <a:fillRect/>
          </a:stretch>
        </p:blipFill>
        <p:spPr bwMode="auto">
          <a:xfrm>
            <a:off x="1071538" y="1785926"/>
            <a:ext cx="7272778" cy="442915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26" presetClass="entr" presetSubtype="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wipe(down)">
                                      <p:cBhvr>
                                        <p:cTn id="11" dur="580">
                                          <p:stCondLst>
                                            <p:cond delay="0"/>
                                          </p:stCondLst>
                                        </p:cTn>
                                        <p:tgtEl>
                                          <p:spTgt spid="1026"/>
                                        </p:tgtEl>
                                      </p:cBhvr>
                                    </p:animEffect>
                                    <p:anim calcmode="lin" valueType="num">
                                      <p:cBhvr>
                                        <p:cTn id="12"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17" dur="26">
                                          <p:stCondLst>
                                            <p:cond delay="650"/>
                                          </p:stCondLst>
                                        </p:cTn>
                                        <p:tgtEl>
                                          <p:spTgt spid="1026"/>
                                        </p:tgtEl>
                                      </p:cBhvr>
                                      <p:to x="100000" y="60000"/>
                                    </p:animScale>
                                    <p:animScale>
                                      <p:cBhvr>
                                        <p:cTn id="18" dur="166" decel="50000">
                                          <p:stCondLst>
                                            <p:cond delay="676"/>
                                          </p:stCondLst>
                                        </p:cTn>
                                        <p:tgtEl>
                                          <p:spTgt spid="1026"/>
                                        </p:tgtEl>
                                      </p:cBhvr>
                                      <p:to x="100000" y="100000"/>
                                    </p:animScale>
                                    <p:animScale>
                                      <p:cBhvr>
                                        <p:cTn id="19" dur="26">
                                          <p:stCondLst>
                                            <p:cond delay="1312"/>
                                          </p:stCondLst>
                                        </p:cTn>
                                        <p:tgtEl>
                                          <p:spTgt spid="1026"/>
                                        </p:tgtEl>
                                      </p:cBhvr>
                                      <p:to x="100000" y="80000"/>
                                    </p:animScale>
                                    <p:animScale>
                                      <p:cBhvr>
                                        <p:cTn id="20" dur="166" decel="50000">
                                          <p:stCondLst>
                                            <p:cond delay="1338"/>
                                          </p:stCondLst>
                                        </p:cTn>
                                        <p:tgtEl>
                                          <p:spTgt spid="1026"/>
                                        </p:tgtEl>
                                      </p:cBhvr>
                                      <p:to x="100000" y="100000"/>
                                    </p:animScale>
                                    <p:animScale>
                                      <p:cBhvr>
                                        <p:cTn id="21" dur="26">
                                          <p:stCondLst>
                                            <p:cond delay="1642"/>
                                          </p:stCondLst>
                                        </p:cTn>
                                        <p:tgtEl>
                                          <p:spTgt spid="1026"/>
                                        </p:tgtEl>
                                      </p:cBhvr>
                                      <p:to x="100000" y="90000"/>
                                    </p:animScale>
                                    <p:animScale>
                                      <p:cBhvr>
                                        <p:cTn id="22" dur="166" decel="50000">
                                          <p:stCondLst>
                                            <p:cond delay="1668"/>
                                          </p:stCondLst>
                                        </p:cTn>
                                        <p:tgtEl>
                                          <p:spTgt spid="1026"/>
                                        </p:tgtEl>
                                      </p:cBhvr>
                                      <p:to x="100000" y="100000"/>
                                    </p:animScale>
                                    <p:animScale>
                                      <p:cBhvr>
                                        <p:cTn id="23" dur="26">
                                          <p:stCondLst>
                                            <p:cond delay="1808"/>
                                          </p:stCondLst>
                                        </p:cTn>
                                        <p:tgtEl>
                                          <p:spTgt spid="1026"/>
                                        </p:tgtEl>
                                      </p:cBhvr>
                                      <p:to x="100000" y="95000"/>
                                    </p:animScale>
                                    <p:animScale>
                                      <p:cBhvr>
                                        <p:cTn id="24" dur="166" decel="50000">
                                          <p:stCondLst>
                                            <p:cond delay="1834"/>
                                          </p:stCondLst>
                                        </p:cTn>
                                        <p:tgtEl>
                                          <p:spTgt spid="10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553480" cy="838200"/>
          </a:xfrm>
        </p:spPr>
        <p:txBody>
          <a:bodyPr/>
          <a:lstStyle/>
          <a:p>
            <a:pPr algn="r"/>
            <a:r>
              <a:rPr lang="fa-IR" b="1" dirty="0" smtClean="0"/>
              <a:t>فیزیولوژی</a:t>
            </a:r>
            <a:endParaRPr lang="fa-IR" b="1" dirty="0"/>
          </a:p>
        </p:txBody>
      </p:sp>
      <p:sp>
        <p:nvSpPr>
          <p:cNvPr id="3" name="Content Placeholder 2"/>
          <p:cNvSpPr>
            <a:spLocks noGrp="1"/>
          </p:cNvSpPr>
          <p:nvPr>
            <p:ph idx="1"/>
          </p:nvPr>
        </p:nvSpPr>
        <p:spPr>
          <a:xfrm>
            <a:off x="214282" y="1285860"/>
            <a:ext cx="8686800" cy="5303838"/>
          </a:xfrm>
        </p:spPr>
        <p:txBody>
          <a:bodyPr>
            <a:normAutofit fontScale="25000" lnSpcReduction="20000"/>
          </a:bodyPr>
          <a:lstStyle/>
          <a:p>
            <a:r>
              <a:rPr lang="fa-IR" sz="11200" dirty="0" smtClean="0">
                <a:latin typeface="Times New Roman" pitchFamily="18" charset="0"/>
                <a:cs typeface="Times New Roman" pitchFamily="18" charset="0"/>
              </a:rPr>
              <a:t>رژیم غدایی دارای دو نوع آهن </a:t>
            </a:r>
            <a:r>
              <a:rPr lang="en-US" sz="9600" dirty="0" err="1" smtClean="0">
                <a:latin typeface="Times New Roman" pitchFamily="18" charset="0"/>
                <a:cs typeface="Times New Roman" pitchFamily="18" charset="0"/>
              </a:rPr>
              <a:t>Heam</a:t>
            </a:r>
            <a:r>
              <a:rPr lang="fa-IR" sz="11200" dirty="0" smtClean="0">
                <a:latin typeface="Times New Roman" pitchFamily="18" charset="0"/>
                <a:cs typeface="Times New Roman" pitchFamily="18" charset="0"/>
              </a:rPr>
              <a:t> و </a:t>
            </a:r>
            <a:r>
              <a:rPr lang="en-US" sz="9600" dirty="0" smtClean="0">
                <a:latin typeface="Times New Roman" pitchFamily="18" charset="0"/>
                <a:cs typeface="Times New Roman" pitchFamily="18" charset="0"/>
              </a:rPr>
              <a:t>Non </a:t>
            </a:r>
            <a:r>
              <a:rPr lang="en-US" sz="9600" dirty="0" err="1" smtClean="0">
                <a:latin typeface="Times New Roman" pitchFamily="18" charset="0"/>
                <a:cs typeface="Times New Roman" pitchFamily="18" charset="0"/>
              </a:rPr>
              <a:t>Heam</a:t>
            </a:r>
            <a:r>
              <a:rPr lang="fa-IR" sz="9600" dirty="0" smtClean="0">
                <a:latin typeface="Times New Roman" pitchFamily="18" charset="0"/>
                <a:cs typeface="Times New Roman" pitchFamily="18" charset="0"/>
              </a:rPr>
              <a:t> </a:t>
            </a:r>
            <a:r>
              <a:rPr lang="fa-IR" sz="11200" dirty="0" smtClean="0">
                <a:latin typeface="Times New Roman" pitchFamily="18" charset="0"/>
                <a:cs typeface="Times New Roman" pitchFamily="18" charset="0"/>
              </a:rPr>
              <a:t>است</a:t>
            </a:r>
            <a:endParaRPr lang="en-US" sz="11200" dirty="0" smtClean="0">
              <a:latin typeface="Times New Roman" pitchFamily="18" charset="0"/>
              <a:cs typeface="Times New Roman" pitchFamily="18" charset="0"/>
            </a:endParaRPr>
          </a:p>
          <a:p>
            <a:pPr>
              <a:buNone/>
            </a:pPr>
            <a:r>
              <a:rPr lang="fa-IR" sz="11200" dirty="0" smtClean="0">
                <a:latin typeface="Times New Roman" pitchFamily="18" charset="0"/>
                <a:cs typeface="Times New Roman" pitchFamily="18" charset="0"/>
              </a:rPr>
              <a:t>    ترانسپورتر آهن هم  روده ای </a:t>
            </a:r>
            <a:r>
              <a:rPr lang="fa-IR" sz="9600" dirty="0" smtClean="0">
                <a:latin typeface="Times New Roman" pitchFamily="18" charset="0"/>
                <a:cs typeface="Times New Roman" pitchFamily="18" charset="0"/>
              </a:rPr>
              <a:t>(</a:t>
            </a:r>
            <a:r>
              <a:rPr lang="en-US" sz="9600" dirty="0" smtClean="0">
                <a:latin typeface="Times New Roman" pitchFamily="18" charset="0"/>
                <a:cs typeface="Times New Roman" pitchFamily="18" charset="0"/>
              </a:rPr>
              <a:t>HCP1</a:t>
            </a:r>
            <a:r>
              <a:rPr lang="fa-IR" sz="9600" dirty="0" smtClean="0">
                <a:latin typeface="Times New Roman" pitchFamily="18" charset="0"/>
                <a:cs typeface="Times New Roman" pitchFamily="18" charset="0"/>
              </a:rPr>
              <a:t>) </a:t>
            </a:r>
            <a:r>
              <a:rPr lang="fa-IR" sz="11200" dirty="0" smtClean="0">
                <a:latin typeface="Times New Roman" pitchFamily="18" charset="0"/>
                <a:cs typeface="Times New Roman" pitchFamily="18" charset="0"/>
              </a:rPr>
              <a:t>وحمل و نقل آهن غیرهم به آنتروسیت نیز توسط واسطه </a:t>
            </a:r>
            <a:r>
              <a:rPr lang="fa-IR" sz="9600" dirty="0" smtClean="0">
                <a:latin typeface="Times New Roman" pitchFamily="18" charset="0"/>
                <a:cs typeface="Times New Roman" pitchFamily="18" charset="0"/>
              </a:rPr>
              <a:t>(</a:t>
            </a:r>
            <a:r>
              <a:rPr lang="en-US" sz="9600" dirty="0" smtClean="0">
                <a:latin typeface="Times New Roman" pitchFamily="18" charset="0"/>
                <a:cs typeface="Times New Roman" pitchFamily="18" charset="0"/>
              </a:rPr>
              <a:t>DMT1</a:t>
            </a:r>
            <a:r>
              <a:rPr lang="fa-IR" sz="9600" dirty="0" smtClean="0">
                <a:latin typeface="Times New Roman" pitchFamily="18" charset="0"/>
                <a:cs typeface="Times New Roman" pitchFamily="18" charset="0"/>
              </a:rPr>
              <a:t>) </a:t>
            </a:r>
            <a:r>
              <a:rPr lang="fa-IR" sz="11200" dirty="0" smtClean="0">
                <a:latin typeface="Times New Roman" pitchFamily="18" charset="0"/>
                <a:cs typeface="Times New Roman" pitchFamily="18" charset="0"/>
              </a:rPr>
              <a:t>است.</a:t>
            </a:r>
            <a:endParaRPr lang="en-US" sz="11200" dirty="0" smtClean="0">
              <a:latin typeface="Times New Roman" pitchFamily="18" charset="0"/>
              <a:cs typeface="Times New Roman" pitchFamily="18" charset="0"/>
            </a:endParaRPr>
          </a:p>
          <a:p>
            <a:pPr>
              <a:buNone/>
            </a:pPr>
            <a:r>
              <a:rPr lang="fa-IR" sz="11200" dirty="0" smtClean="0">
                <a:latin typeface="Times New Roman" pitchFamily="18" charset="0"/>
                <a:cs typeface="Times New Roman" pitchFamily="18" charset="0"/>
              </a:rPr>
              <a:t>    </a:t>
            </a:r>
          </a:p>
          <a:p>
            <a:pPr>
              <a:buNone/>
            </a:pPr>
            <a:r>
              <a:rPr lang="fa-IR" sz="11200" dirty="0" smtClean="0">
                <a:latin typeface="Times New Roman" pitchFamily="18" charset="0"/>
                <a:cs typeface="Times New Roman" pitchFamily="18" charset="0"/>
              </a:rPr>
              <a:t>    آهن در بخش خارجی از غشای خون توسط  واسطه هایی مانند </a:t>
            </a:r>
            <a:r>
              <a:rPr lang="en-US" sz="9600" dirty="0" err="1" smtClean="0">
                <a:latin typeface="Times New Roman" pitchFamily="18" charset="0"/>
                <a:cs typeface="Times New Roman" pitchFamily="18" charset="0"/>
              </a:rPr>
              <a:t>ProteinFerroportin</a:t>
            </a:r>
            <a:r>
              <a:rPr lang="en-US" sz="9600" dirty="0" smtClean="0">
                <a:latin typeface="Times New Roman" pitchFamily="18" charset="0"/>
                <a:cs typeface="Times New Roman" pitchFamily="18" charset="0"/>
              </a:rPr>
              <a:t> 1</a:t>
            </a:r>
            <a:r>
              <a:rPr lang="en-US" sz="11200" dirty="0" smtClean="0">
                <a:latin typeface="Times New Roman" pitchFamily="18" charset="0"/>
                <a:cs typeface="Times New Roman" pitchFamily="18" charset="0"/>
              </a:rPr>
              <a:t> , </a:t>
            </a:r>
            <a:r>
              <a:rPr lang="en-US" sz="9600" dirty="0" err="1" smtClean="0">
                <a:latin typeface="Times New Roman" pitchFamily="18" charset="0"/>
                <a:cs typeface="Times New Roman" pitchFamily="18" charset="0"/>
              </a:rPr>
              <a:t>Hepheastin</a:t>
            </a:r>
            <a:r>
              <a:rPr lang="en-US" sz="11200" dirty="0" smtClean="0">
                <a:latin typeface="Times New Roman" pitchFamily="18" charset="0"/>
                <a:cs typeface="Times New Roman" pitchFamily="18" charset="0"/>
              </a:rPr>
              <a:t> </a:t>
            </a:r>
            <a:r>
              <a:rPr lang="fa-IR" sz="11200" dirty="0" smtClean="0">
                <a:latin typeface="Times New Roman" pitchFamily="18" charset="0"/>
                <a:cs typeface="Times New Roman" pitchFamily="18" charset="0"/>
              </a:rPr>
              <a:t> و </a:t>
            </a:r>
            <a:r>
              <a:rPr lang="en-US" sz="9600" dirty="0" smtClean="0">
                <a:latin typeface="Times New Roman" pitchFamily="18" charset="0"/>
                <a:cs typeface="Times New Roman" pitchFamily="18" charset="0"/>
              </a:rPr>
              <a:t>Iron </a:t>
            </a:r>
            <a:r>
              <a:rPr lang="en-US" sz="9600" dirty="0" err="1" smtClean="0">
                <a:latin typeface="Times New Roman" pitchFamily="18" charset="0"/>
                <a:cs typeface="Times New Roman" pitchFamily="18" charset="0"/>
              </a:rPr>
              <a:t>Oxidase</a:t>
            </a:r>
            <a:r>
              <a:rPr lang="fa-IR" sz="11200" dirty="0" smtClean="0">
                <a:latin typeface="Times New Roman" pitchFamily="18" charset="0"/>
                <a:cs typeface="Times New Roman" pitchFamily="18" charset="0"/>
              </a:rPr>
              <a:t> منتقل میشود.</a:t>
            </a:r>
            <a:endParaRPr lang="en-US" sz="11200" dirty="0" smtClean="0">
              <a:latin typeface="Times New Roman" pitchFamily="18" charset="0"/>
              <a:cs typeface="Times New Roman" pitchFamily="18" charset="0"/>
            </a:endParaRPr>
          </a:p>
          <a:p>
            <a:pPr>
              <a:buNone/>
            </a:pPr>
            <a:r>
              <a:rPr lang="en-US" sz="11200" dirty="0" smtClean="0">
                <a:latin typeface="Times New Roman" pitchFamily="18" charset="0"/>
                <a:cs typeface="Times New Roman" pitchFamily="18" charset="0"/>
              </a:rPr>
              <a:t> </a:t>
            </a:r>
          </a:p>
          <a:p>
            <a:r>
              <a:rPr lang="en-US" sz="9600" dirty="0" err="1" smtClean="0">
                <a:latin typeface="Times New Roman" pitchFamily="18" charset="0"/>
                <a:cs typeface="Times New Roman" pitchFamily="18" charset="0"/>
              </a:rPr>
              <a:t>Hepcidin</a:t>
            </a:r>
            <a:r>
              <a:rPr lang="fa-IR" sz="11200" dirty="0" smtClean="0">
                <a:latin typeface="Times New Roman" pitchFamily="18" charset="0"/>
                <a:cs typeface="Times New Roman" pitchFamily="18" charset="0"/>
              </a:rPr>
              <a:t> مانع جذب و آزاد شدن آهن از ماکروفاژها و سلول های دیگر است. به نظر میرسد </a:t>
            </a:r>
            <a:r>
              <a:rPr lang="en-US" sz="9600" dirty="0" err="1" smtClean="0">
                <a:latin typeface="Times New Roman" pitchFamily="18" charset="0"/>
                <a:cs typeface="Times New Roman" pitchFamily="18" charset="0"/>
              </a:rPr>
              <a:t>Hepcidin</a:t>
            </a:r>
            <a:r>
              <a:rPr lang="fa-IR" sz="11200" dirty="0" smtClean="0">
                <a:latin typeface="Times New Roman" pitchFamily="18" charset="0"/>
                <a:cs typeface="Times New Roman" pitchFamily="18" charset="0"/>
              </a:rPr>
              <a:t> بااتصال به </a:t>
            </a:r>
            <a:r>
              <a:rPr lang="en-US" sz="9600" dirty="0" smtClean="0">
                <a:latin typeface="Times New Roman" pitchFamily="18" charset="0"/>
                <a:cs typeface="Times New Roman" pitchFamily="18" charset="0"/>
              </a:rPr>
              <a:t>Ferroportin1</a:t>
            </a:r>
            <a:r>
              <a:rPr lang="fa-IR" sz="11200" dirty="0" smtClean="0">
                <a:latin typeface="Times New Roman" pitchFamily="18" charset="0"/>
                <a:cs typeface="Times New Roman" pitchFamily="18" charset="0"/>
              </a:rPr>
              <a:t> در غشای آنتروسیت باعث تخریب آن می شود. که در کمبود آهن انتشار </a:t>
            </a:r>
            <a:r>
              <a:rPr lang="en-US" sz="9600" dirty="0" err="1" smtClean="0">
                <a:latin typeface="Times New Roman" pitchFamily="18" charset="0"/>
                <a:cs typeface="Times New Roman" pitchFamily="18" charset="0"/>
              </a:rPr>
              <a:t>Hepcidin</a:t>
            </a:r>
            <a:r>
              <a:rPr lang="en-US" sz="11200" dirty="0" smtClean="0">
                <a:latin typeface="Times New Roman" pitchFamily="18" charset="0"/>
                <a:cs typeface="Times New Roman" pitchFamily="18" charset="0"/>
              </a:rPr>
              <a:t> </a:t>
            </a:r>
            <a:r>
              <a:rPr lang="fa-IR" sz="11200" dirty="0" smtClean="0">
                <a:latin typeface="Times New Roman" pitchFamily="18" charset="0"/>
                <a:cs typeface="Times New Roman" pitchFamily="18" charset="0"/>
              </a:rPr>
              <a:t>از کبد کاهش می یابد و موجب افزایش حداکثری جذب آهن می شود.</a:t>
            </a:r>
            <a:endParaRPr lang="en-US" sz="11200" dirty="0" smtClean="0">
              <a:latin typeface="Times New Roman" pitchFamily="18" charset="0"/>
              <a:cs typeface="Times New Roman" pitchFamily="18" charset="0"/>
            </a:endParaRPr>
          </a:p>
          <a:p>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20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714356"/>
            <a:ext cx="8553480" cy="838200"/>
          </a:xfrm>
        </p:spPr>
        <p:txBody>
          <a:bodyPr>
            <a:normAutofit fontScale="90000"/>
          </a:bodyPr>
          <a:lstStyle/>
          <a:p>
            <a:pPr algn="r"/>
            <a:r>
              <a:rPr lang="en-US" b="1" dirty="0" smtClean="0"/>
              <a:t> </a:t>
            </a:r>
            <a:r>
              <a:rPr lang="ar-SA" sz="2700" b="1" dirty="0" smtClean="0"/>
              <a:t>پس کاهش ذخایر آهن بدن  طی 3 مرحله اتفاق می افتد</a:t>
            </a:r>
            <a:r>
              <a:rPr lang="en-US" sz="2700" b="1" dirty="0" smtClean="0"/>
              <a:t>:</a:t>
            </a:r>
            <a:r>
              <a:rPr lang="en-US" sz="2700" dirty="0" smtClean="0"/>
              <a:t> </a:t>
            </a:r>
            <a:r>
              <a:rPr lang="en-US" dirty="0" smtClean="0"/>
              <a:t/>
            </a:r>
            <a:br>
              <a:rPr lang="en-US" dirty="0" smtClean="0"/>
            </a:br>
            <a:endParaRPr lang="fa-IR" dirty="0"/>
          </a:p>
        </p:txBody>
      </p:sp>
      <p:sp>
        <p:nvSpPr>
          <p:cNvPr id="3" name="Content Placeholder 2"/>
          <p:cNvSpPr>
            <a:spLocks noGrp="1"/>
          </p:cNvSpPr>
          <p:nvPr>
            <p:ph idx="1"/>
          </p:nvPr>
        </p:nvSpPr>
        <p:spPr/>
        <p:txBody>
          <a:bodyPr>
            <a:normAutofit/>
          </a:bodyPr>
          <a:lstStyle/>
          <a:p>
            <a:pPr>
              <a:buNone/>
            </a:pPr>
            <a:r>
              <a:rPr lang="fa-IR" sz="28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1-</a:t>
            </a: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ar-SA"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تخلیه ذخائر آهن</a:t>
            </a: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smtClean="0">
                <a:solidFill>
                  <a:srgbClr val="C00000"/>
                </a:solidFill>
                <a:latin typeface="Times New Roman" pitchFamily="18" charset="0"/>
                <a:cs typeface="Times New Roman" pitchFamily="18" charset="0"/>
              </a:rPr>
              <a:t>: </a:t>
            </a:r>
            <a:r>
              <a:rPr lang="ar-SA" sz="2800" dirty="0" smtClean="0">
                <a:latin typeface="Times New Roman" pitchFamily="18" charset="0"/>
                <a:cs typeface="Times New Roman" pitchFamily="18" charset="0"/>
              </a:rPr>
              <a:t>در این مرحله ذخائر آهن به دلیل کاهش ورود و جذب آهن و یا اتلاف آن کاهش می یابد و نشانه آن کم شدن غلظت فریتین است . </a:t>
            </a:r>
            <a:endParaRPr lang="en-US" sz="2800" dirty="0" smtClean="0">
              <a:latin typeface="Times New Roman" pitchFamily="18" charset="0"/>
              <a:cs typeface="Times New Roman" pitchFamily="18" charset="0"/>
            </a:endParaRPr>
          </a:p>
          <a:p>
            <a:pPr>
              <a:buNone/>
            </a:pPr>
            <a:endParaRPr lang="fa-IR" sz="2800" dirty="0" smtClean="0">
              <a:latin typeface="Times New Roman" pitchFamily="18" charset="0"/>
              <a:cs typeface="Times New Roman" pitchFamily="18" charset="0"/>
            </a:endParaRPr>
          </a:p>
          <a:p>
            <a:pPr>
              <a:buNone/>
            </a:pPr>
            <a:r>
              <a:rPr lang="fa-IR"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2- </a:t>
            </a:r>
            <a:r>
              <a:rPr lang="ar-SA"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فقر آهن</a:t>
            </a: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fa-IR" sz="2800" b="1" dirty="0" smtClean="0">
                <a:latin typeface="Times New Roman" pitchFamily="18" charset="0"/>
                <a:cs typeface="Times New Roman" pitchFamily="18" charset="0"/>
              </a:rPr>
              <a:t> </a:t>
            </a:r>
            <a:r>
              <a:rPr lang="ar-SA" sz="2800" dirty="0" smtClean="0">
                <a:latin typeface="Times New Roman" pitchFamily="18" charset="0"/>
                <a:cs typeface="Times New Roman" pitchFamily="18" charset="0"/>
              </a:rPr>
              <a:t>در این مرحله ذخائر آهن بدن تخلیه شده بعلاوه جذب آهن در برابر اتلاف آن کافی نیست در نتیجه ساخت گلبول قرمز همراه با فقر آهن صورت می گیرد </a:t>
            </a:r>
            <a:r>
              <a:rPr lang="fa-IR" sz="2800" dirty="0" smtClean="0">
                <a:latin typeface="Times New Roman" pitchFamily="18" charset="0"/>
                <a:cs typeface="Times New Roman" pitchFamily="18" charset="0"/>
              </a:rPr>
              <a:t>.</a:t>
            </a:r>
          </a:p>
          <a:p>
            <a:pPr>
              <a:buNone/>
            </a:pPr>
            <a:endParaRPr lang="fa-IR" sz="2800" dirty="0" smtClean="0">
              <a:latin typeface="Times New Roman" pitchFamily="18" charset="0"/>
              <a:cs typeface="Times New Roman" pitchFamily="18" charset="0"/>
            </a:endParaRPr>
          </a:p>
          <a:p>
            <a:pPr>
              <a:buNone/>
            </a:pPr>
            <a:r>
              <a:rPr lang="fa-IR"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3- </a:t>
            </a:r>
            <a:r>
              <a:rPr lang="ar-SA"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کم خونی فقر آهن</a:t>
            </a: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 </a:t>
            </a:r>
            <a:r>
              <a:rPr lang="ar-SA" sz="2800" dirty="0" smtClean="0">
                <a:solidFill>
                  <a:schemeClr val="tx1"/>
                </a:solidFill>
                <a:latin typeface="Times New Roman" pitchFamily="18" charset="0"/>
                <a:cs typeface="Times New Roman" pitchFamily="18" charset="0"/>
              </a:rPr>
              <a:t>این </a:t>
            </a:r>
            <a:r>
              <a:rPr lang="ar-SA" sz="2800" dirty="0" smtClean="0">
                <a:latin typeface="Times New Roman" pitchFamily="18" charset="0"/>
                <a:cs typeface="Times New Roman" pitchFamily="18" charset="0"/>
              </a:rPr>
              <a:t>مرحله شدیدترین شکل کمبود آهن است</a:t>
            </a:r>
            <a:r>
              <a:rPr lang="fa-IR" sz="2800" dirty="0" smtClean="0">
                <a:latin typeface="Times New Roman" pitchFamily="18" charset="0"/>
                <a:cs typeface="Times New Roman" pitchFamily="18" charset="0"/>
              </a:rPr>
              <a:t>.</a:t>
            </a:r>
            <a:endParaRPr lang="fa-I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4000"/>
                            </p:stCondLst>
                            <p:childTnLst>
                              <p:par>
                                <p:cTn id="14" presetID="2" presetClass="entr" presetSubtype="4"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8" fill="hold">
                            <p:stCondLst>
                              <p:cond delay="6000"/>
                            </p:stCondLst>
                            <p:childTnLst>
                              <p:par>
                                <p:cTn id="19" presetID="2" presetClass="entr" presetSubtype="4" fill="hold" grpId="0"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14356"/>
            <a:ext cx="8929718" cy="838200"/>
          </a:xfrm>
        </p:spPr>
        <p:txBody>
          <a:bodyPr>
            <a:normAutofit fontScale="90000"/>
          </a:bodyPr>
          <a:lstStyle/>
          <a:p>
            <a:pPr algn="r"/>
            <a:r>
              <a:rPr lang="en-US" b="1" dirty="0" smtClean="0"/>
              <a:t>   </a:t>
            </a:r>
            <a:r>
              <a:rPr lang="ar-SA" b="1" i="1" dirty="0" smtClean="0"/>
              <a:t>علل</a:t>
            </a:r>
            <a:r>
              <a:rPr lang="en-US" b="1" i="1" dirty="0" smtClean="0"/>
              <a:t> :</a:t>
            </a:r>
            <a:r>
              <a:rPr lang="en-US" dirty="0" smtClean="0"/>
              <a:t/>
            </a:r>
            <a:br>
              <a:rPr lang="en-US" dirty="0" smtClean="0"/>
            </a:br>
            <a:endParaRPr lang="fa-IR" dirty="0"/>
          </a:p>
        </p:txBody>
      </p:sp>
      <p:graphicFrame>
        <p:nvGraphicFramePr>
          <p:cNvPr id="5" name="Diagram 4"/>
          <p:cNvGraphicFramePr/>
          <p:nvPr/>
        </p:nvGraphicFramePr>
        <p:xfrm>
          <a:off x="1000100" y="1500174"/>
          <a:ext cx="7358082" cy="4857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500042"/>
            <a:ext cx="8686800" cy="838200"/>
          </a:xfrm>
        </p:spPr>
        <p:txBody>
          <a:bodyPr>
            <a:normAutofit fontScale="90000"/>
          </a:bodyPr>
          <a:lstStyle/>
          <a:p>
            <a:pPr algn="r"/>
            <a:r>
              <a:rPr lang="ar-SA" b="1" i="1" dirty="0" smtClean="0"/>
              <a:t>چه افرادی در معرض کمبود آهن و کم خونی فقر آهن قرار دارند؟</a:t>
            </a:r>
            <a:r>
              <a:rPr lang="en-US" dirty="0" smtClean="0"/>
              <a:t/>
            </a:r>
            <a:br>
              <a:rPr lang="en-US" dirty="0" smtClean="0"/>
            </a:br>
            <a:endParaRPr lang="fa-IR" dirty="0"/>
          </a:p>
        </p:txBody>
      </p:sp>
      <p:sp>
        <p:nvSpPr>
          <p:cNvPr id="3" name="Content Placeholder 2"/>
          <p:cNvSpPr>
            <a:spLocks noGrp="1"/>
          </p:cNvSpPr>
          <p:nvPr>
            <p:ph idx="1"/>
          </p:nvPr>
        </p:nvSpPr>
        <p:spPr/>
        <p:txBody>
          <a:bodyPr/>
          <a:lstStyle/>
          <a:p>
            <a:pPr>
              <a:buNone/>
            </a:pPr>
            <a:endParaRPr lang="fa-IR" dirty="0" smtClean="0">
              <a:latin typeface="Times New Roman" pitchFamily="18" charset="0"/>
              <a:cs typeface="Times New Roman" pitchFamily="18" charset="0"/>
            </a:endParaRPr>
          </a:p>
          <a:p>
            <a:r>
              <a:rPr lang="fa-IR" dirty="0" smtClean="0">
                <a:latin typeface="Times New Roman" pitchFamily="18" charset="0"/>
                <a:cs typeface="Times New Roman" pitchFamily="18" charset="0"/>
              </a:rPr>
              <a:t>1- </a:t>
            </a:r>
            <a:r>
              <a:rPr lang="ar-SA" dirty="0" smtClean="0">
                <a:latin typeface="Times New Roman" pitchFamily="18" charset="0"/>
                <a:cs typeface="Times New Roman" pitchFamily="18" charset="0"/>
              </a:rPr>
              <a:t>زنان در سنین باروری بویژه زنان باردار</a:t>
            </a:r>
            <a:endParaRPr lang="fa-IR" dirty="0" smtClean="0">
              <a:latin typeface="Times New Roman" pitchFamily="18" charset="0"/>
              <a:cs typeface="Times New Roman" pitchFamily="18" charset="0"/>
            </a:endParaRPr>
          </a:p>
          <a:p>
            <a:pPr>
              <a:buNone/>
            </a:pPr>
            <a:endParaRPr lang="fa-IR" dirty="0" smtClean="0">
              <a:latin typeface="Times New Roman" pitchFamily="18" charset="0"/>
              <a:cs typeface="Times New Roman" pitchFamily="18" charset="0"/>
            </a:endParaRPr>
          </a:p>
          <a:p>
            <a:r>
              <a:rPr lang="fa-IR" dirty="0" smtClean="0">
                <a:latin typeface="Times New Roman" pitchFamily="18" charset="0"/>
                <a:cs typeface="Times New Roman" pitchFamily="18" charset="0"/>
              </a:rPr>
              <a:t>2- </a:t>
            </a:r>
            <a:r>
              <a:rPr lang="ar-SA" dirty="0" smtClean="0">
                <a:latin typeface="Times New Roman" pitchFamily="18" charset="0"/>
                <a:cs typeface="Times New Roman" pitchFamily="18" charset="0"/>
              </a:rPr>
              <a:t>کودکان خردسال</a:t>
            </a:r>
            <a:endParaRPr lang="fa-IR" dirty="0" smtClean="0">
              <a:latin typeface="Times New Roman" pitchFamily="18" charset="0"/>
              <a:cs typeface="Times New Roman" pitchFamily="18" charset="0"/>
            </a:endParaRPr>
          </a:p>
          <a:p>
            <a:pPr>
              <a:buNone/>
            </a:pPr>
            <a:endParaRPr lang="fa-IR" dirty="0" smtClean="0">
              <a:latin typeface="Times New Roman" pitchFamily="18" charset="0"/>
              <a:cs typeface="Times New Roman" pitchFamily="18" charset="0"/>
            </a:endParaRPr>
          </a:p>
          <a:p>
            <a:r>
              <a:rPr lang="fa-IR" dirty="0" smtClean="0">
                <a:latin typeface="Times New Roman" pitchFamily="18" charset="0"/>
                <a:cs typeface="Times New Roman" pitchFamily="18" charset="0"/>
              </a:rPr>
              <a:t>3- </a:t>
            </a:r>
            <a:r>
              <a:rPr lang="ar-SA" dirty="0" smtClean="0">
                <a:latin typeface="Times New Roman" pitchFamily="18" charset="0"/>
                <a:cs typeface="Times New Roman" pitchFamily="18" charset="0"/>
              </a:rPr>
              <a:t>نوجوانان </a:t>
            </a:r>
            <a:endParaRPr lang="fa-IR" dirty="0" smtClean="0">
              <a:latin typeface="Times New Roman" pitchFamily="18" charset="0"/>
              <a:cs typeface="Times New Roman" pitchFamily="18" charset="0"/>
            </a:endParaRPr>
          </a:p>
          <a:p>
            <a:endParaRPr lang="fa-IR" dirty="0"/>
          </a:p>
        </p:txBody>
      </p:sp>
      <p:pic>
        <p:nvPicPr>
          <p:cNvPr id="4" name="Picture 3" descr="AIKSL10CAQ6AZ2BCA1KPJLCCA4DGXUZCAAQ8MDGCA2MCJYVCAI3QE9ECAJS7LNVCAW646TOCARGMTYWCA1WH0OVCAT107XACAYNSQX1CAY6Q8C4CAKBYNG6CAVPNU04CA5318K0CA418585CAPV51JKCAUUAAPP.jpg"/>
          <p:cNvPicPr>
            <a:picLocks noChangeAspect="1"/>
          </p:cNvPicPr>
          <p:nvPr/>
        </p:nvPicPr>
        <p:blipFill>
          <a:blip r:embed="rId2"/>
          <a:stretch>
            <a:fillRect/>
          </a:stretch>
        </p:blipFill>
        <p:spPr>
          <a:xfrm>
            <a:off x="357158" y="1571612"/>
            <a:ext cx="1963862" cy="1857388"/>
          </a:xfrm>
          <a:prstGeom prst="rect">
            <a:avLst/>
          </a:prstGeom>
        </p:spPr>
      </p:pic>
      <p:pic>
        <p:nvPicPr>
          <p:cNvPr id="5" name="Picture 4" descr="A7H7V9WCAF8MB5UCA8GB2NFCAJL2EWTCAFL38LMCA7XPQFXCAG0X85XCAKE2L9ECAA64TONCA6FL3VACAHO2XRECAI42YZKCAZ9WK32CAM9WW4HCAJG5COUCAE3YF47CAXUGQWZCAZNUUMDCAVGJ3V1CAL3SPW7.jpg"/>
          <p:cNvPicPr>
            <a:picLocks noChangeAspect="1"/>
          </p:cNvPicPr>
          <p:nvPr/>
        </p:nvPicPr>
        <p:blipFill>
          <a:blip r:embed="rId3"/>
          <a:stretch>
            <a:fillRect/>
          </a:stretch>
        </p:blipFill>
        <p:spPr>
          <a:xfrm>
            <a:off x="2071670" y="3214686"/>
            <a:ext cx="2143125" cy="2143125"/>
          </a:xfrm>
          <a:prstGeom prst="rect">
            <a:avLst/>
          </a:prstGeom>
        </p:spPr>
      </p:pic>
      <p:pic>
        <p:nvPicPr>
          <p:cNvPr id="6" name="Picture 5" descr="thumbnail.aspx5.jpg"/>
          <p:cNvPicPr>
            <a:picLocks noChangeAspect="1"/>
          </p:cNvPicPr>
          <p:nvPr/>
        </p:nvPicPr>
        <p:blipFill>
          <a:blip r:embed="rId4"/>
          <a:stretch>
            <a:fillRect/>
          </a:stretch>
        </p:blipFill>
        <p:spPr>
          <a:xfrm>
            <a:off x="4071934" y="4857760"/>
            <a:ext cx="2143140" cy="171451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3000"/>
                                        <p:tgtEl>
                                          <p:spTgt spid="2"/>
                                        </p:tgtEl>
                                      </p:cBhvr>
                                    </p:animEffect>
                                  </p:childTnLst>
                                </p:cTn>
                              </p:par>
                            </p:childTnLst>
                          </p:cTn>
                        </p:par>
                        <p:par>
                          <p:cTn id="8" fill="hold">
                            <p:stCondLst>
                              <p:cond delay="3000"/>
                            </p:stCondLst>
                            <p:childTnLst>
                              <p:par>
                                <p:cTn id="9" presetID="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3" fill="hold">
                            <p:stCondLst>
                              <p:cond delay="6000"/>
                            </p:stCondLst>
                            <p:childTnLst>
                              <p:par>
                                <p:cTn id="14" presetID="30" presetClass="entr" presetSubtype="0"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800" decel="100000"/>
                                        <p:tgtEl>
                                          <p:spTgt spid="4"/>
                                        </p:tgtEl>
                                      </p:cBhvr>
                                    </p:animEffect>
                                    <p:anim calcmode="lin" valueType="num">
                                      <p:cBhvr>
                                        <p:cTn id="17" dur="800" decel="100000" fill="hold"/>
                                        <p:tgtEl>
                                          <p:spTgt spid="4"/>
                                        </p:tgtEl>
                                        <p:attrNameLst>
                                          <p:attrName>style.rotation</p:attrName>
                                        </p:attrNameLst>
                                      </p:cBhvr>
                                      <p:tavLst>
                                        <p:tav tm="0">
                                          <p:val>
                                            <p:fltVal val="-90"/>
                                          </p:val>
                                        </p:tav>
                                        <p:tav tm="100000">
                                          <p:val>
                                            <p:fltVal val="0"/>
                                          </p:val>
                                        </p:tav>
                                      </p:tavLst>
                                    </p:anim>
                                    <p:anim calcmode="lin" valueType="num">
                                      <p:cBhvr>
                                        <p:cTn id="18" dur="800" decel="100000" fill="hold"/>
                                        <p:tgtEl>
                                          <p:spTgt spid="4"/>
                                        </p:tgtEl>
                                        <p:attrNameLst>
                                          <p:attrName>ppt_x</p:attrName>
                                        </p:attrNameLst>
                                      </p:cBhvr>
                                      <p:tavLst>
                                        <p:tav tm="0">
                                          <p:val>
                                            <p:strVal val="#ppt_x+0.4"/>
                                          </p:val>
                                        </p:tav>
                                        <p:tav tm="100000">
                                          <p:val>
                                            <p:strVal val="#ppt_x-0.05"/>
                                          </p:val>
                                        </p:tav>
                                      </p:tavLst>
                                    </p:anim>
                                    <p:anim calcmode="lin" valueType="num">
                                      <p:cBhvr>
                                        <p:cTn id="19" dur="800" decel="100000" fill="hold"/>
                                        <p:tgtEl>
                                          <p:spTgt spid="4"/>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par>
                          <p:cTn id="22" fill="hold">
                            <p:stCondLst>
                              <p:cond delay="7000"/>
                            </p:stCondLst>
                            <p:childTnLst>
                              <p:par>
                                <p:cTn id="23" presetID="2" presetClass="entr" presetSubtype="4"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7" fill="hold">
                            <p:stCondLst>
                              <p:cond delay="9000"/>
                            </p:stCondLst>
                            <p:childTnLst>
                              <p:par>
                                <p:cTn id="28" presetID="30" presetClass="entr" presetSubtype="0" fill="hold" nodeType="after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800" decel="100000"/>
                                        <p:tgtEl>
                                          <p:spTgt spid="5"/>
                                        </p:tgtEl>
                                      </p:cBhvr>
                                    </p:animEffect>
                                    <p:anim calcmode="lin" valueType="num">
                                      <p:cBhvr>
                                        <p:cTn id="31" dur="800" decel="100000" fill="hold"/>
                                        <p:tgtEl>
                                          <p:spTgt spid="5"/>
                                        </p:tgtEl>
                                        <p:attrNameLst>
                                          <p:attrName>style.rotation</p:attrName>
                                        </p:attrNameLst>
                                      </p:cBhvr>
                                      <p:tavLst>
                                        <p:tav tm="0">
                                          <p:val>
                                            <p:fltVal val="-90"/>
                                          </p:val>
                                        </p:tav>
                                        <p:tav tm="100000">
                                          <p:val>
                                            <p:fltVal val="0"/>
                                          </p:val>
                                        </p:tav>
                                      </p:tavLst>
                                    </p:anim>
                                    <p:anim calcmode="lin" valueType="num">
                                      <p:cBhvr>
                                        <p:cTn id="32" dur="800" decel="100000" fill="hold"/>
                                        <p:tgtEl>
                                          <p:spTgt spid="5"/>
                                        </p:tgtEl>
                                        <p:attrNameLst>
                                          <p:attrName>ppt_x</p:attrName>
                                        </p:attrNameLst>
                                      </p:cBhvr>
                                      <p:tavLst>
                                        <p:tav tm="0">
                                          <p:val>
                                            <p:strVal val="#ppt_x+0.4"/>
                                          </p:val>
                                        </p:tav>
                                        <p:tav tm="100000">
                                          <p:val>
                                            <p:strVal val="#ppt_x-0.05"/>
                                          </p:val>
                                        </p:tav>
                                      </p:tavLst>
                                    </p:anim>
                                    <p:anim calcmode="lin" valueType="num">
                                      <p:cBhvr>
                                        <p:cTn id="33" dur="800" decel="100000" fill="hold"/>
                                        <p:tgtEl>
                                          <p:spTgt spid="5"/>
                                        </p:tgtEl>
                                        <p:attrNameLst>
                                          <p:attrName>ppt_y</p:attrName>
                                        </p:attrNameLst>
                                      </p:cBhvr>
                                      <p:tavLst>
                                        <p:tav tm="0">
                                          <p:val>
                                            <p:strVal val="#ppt_y-0.4"/>
                                          </p:val>
                                        </p:tav>
                                        <p:tav tm="100000">
                                          <p:val>
                                            <p:strVal val="#ppt_y+0.1"/>
                                          </p:val>
                                        </p:tav>
                                      </p:tavLst>
                                    </p:anim>
                                    <p:anim calcmode="lin" valueType="num">
                                      <p:cBhvr>
                                        <p:cTn id="34"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5"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36" fill="hold">
                            <p:stCondLst>
                              <p:cond delay="10000"/>
                            </p:stCondLst>
                            <p:childTnLst>
                              <p:par>
                                <p:cTn id="37" presetID="2" presetClass="entr" presetSubtype="4" fill="hold" grpId="0" nodeType="after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2000"/>
                            </p:stCondLst>
                            <p:childTnLst>
                              <p:par>
                                <p:cTn id="42" presetID="30" presetClass="entr" presetSubtype="0" fill="hold" nodeType="after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fade">
                                      <p:cBhvr>
                                        <p:cTn id="44" dur="800" decel="100000"/>
                                        <p:tgtEl>
                                          <p:spTgt spid="6"/>
                                        </p:tgtEl>
                                      </p:cBhvr>
                                    </p:animEffect>
                                    <p:anim calcmode="lin" valueType="num">
                                      <p:cBhvr>
                                        <p:cTn id="45" dur="800" decel="100000" fill="hold"/>
                                        <p:tgtEl>
                                          <p:spTgt spid="6"/>
                                        </p:tgtEl>
                                        <p:attrNameLst>
                                          <p:attrName>style.rotation</p:attrName>
                                        </p:attrNameLst>
                                      </p:cBhvr>
                                      <p:tavLst>
                                        <p:tav tm="0">
                                          <p:val>
                                            <p:fltVal val="-90"/>
                                          </p:val>
                                        </p:tav>
                                        <p:tav tm="100000">
                                          <p:val>
                                            <p:fltVal val="0"/>
                                          </p:val>
                                        </p:tav>
                                      </p:tavLst>
                                    </p:anim>
                                    <p:anim calcmode="lin" valueType="num">
                                      <p:cBhvr>
                                        <p:cTn id="46" dur="800" decel="100000" fill="hold"/>
                                        <p:tgtEl>
                                          <p:spTgt spid="6"/>
                                        </p:tgtEl>
                                        <p:attrNameLst>
                                          <p:attrName>ppt_x</p:attrName>
                                        </p:attrNameLst>
                                      </p:cBhvr>
                                      <p:tavLst>
                                        <p:tav tm="0">
                                          <p:val>
                                            <p:strVal val="#ppt_x+0.4"/>
                                          </p:val>
                                        </p:tav>
                                        <p:tav tm="100000">
                                          <p:val>
                                            <p:strVal val="#ppt_x-0.05"/>
                                          </p:val>
                                        </p:tav>
                                      </p:tavLst>
                                    </p:anim>
                                    <p:anim calcmode="lin" valueType="num">
                                      <p:cBhvr>
                                        <p:cTn id="47" dur="800" decel="100000" fill="hold"/>
                                        <p:tgtEl>
                                          <p:spTgt spid="6"/>
                                        </p:tgtEl>
                                        <p:attrNameLst>
                                          <p:attrName>ppt_y</p:attrName>
                                        </p:attrNameLst>
                                      </p:cBhvr>
                                      <p:tavLst>
                                        <p:tav tm="0">
                                          <p:val>
                                            <p:strVal val="#ppt_y-0.4"/>
                                          </p:val>
                                        </p:tav>
                                        <p:tav tm="100000">
                                          <p:val>
                                            <p:strVal val="#ppt_y+0.1"/>
                                          </p:val>
                                        </p:tav>
                                      </p:tavLst>
                                    </p:anim>
                                    <p:anim calcmode="lin" valueType="num">
                                      <p:cBhvr>
                                        <p:cTn id="48"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49"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4500570"/>
            <a:ext cx="8458200" cy="1222375"/>
          </a:xfrm>
        </p:spPr>
        <p:txBody>
          <a:bodyPr>
            <a:normAutofit/>
          </a:bodyPr>
          <a:lstStyle/>
          <a:p>
            <a:r>
              <a:rPr lang="en-US" sz="6600" dirty="0" smtClean="0"/>
              <a:t> anemia</a:t>
            </a:r>
            <a:endParaRPr lang="fa-IR" sz="6600" dirty="0"/>
          </a:p>
        </p:txBody>
      </p:sp>
      <p:sp>
        <p:nvSpPr>
          <p:cNvPr id="3" name="Subtitle 2"/>
          <p:cNvSpPr>
            <a:spLocks noGrp="1"/>
          </p:cNvSpPr>
          <p:nvPr>
            <p:ph type="subTitle" idx="1"/>
          </p:nvPr>
        </p:nvSpPr>
        <p:spPr>
          <a:xfrm>
            <a:off x="428596" y="3286124"/>
            <a:ext cx="8458200" cy="914400"/>
          </a:xfrm>
        </p:spPr>
        <p:txBody>
          <a:bodyPr>
            <a:noAutofit/>
          </a:bodyPr>
          <a:lstStyle/>
          <a:p>
            <a:pPr algn="r"/>
            <a:r>
              <a:rPr lang="fa-IR" sz="8000" b="1" i="1" dirty="0" smtClean="0">
                <a:latin typeface="Arial" pitchFamily="34" charset="0"/>
                <a:cs typeface="Arial" pitchFamily="34" charset="0"/>
              </a:rPr>
              <a:t>  کم خونی</a:t>
            </a:r>
            <a:endParaRPr lang="fa-IR" sz="8000" b="1" i="1" dirty="0">
              <a:latin typeface="Arial" pitchFamily="34" charset="0"/>
              <a:cs typeface="Arial" pitchFamily="34" charset="0"/>
            </a:endParaRPr>
          </a:p>
        </p:txBody>
      </p:sp>
      <p:pic>
        <p:nvPicPr>
          <p:cNvPr id="5" name="Picture 4" descr="AA1ICO4CACQTPOKCAC3DVN5CAO7KLW7CA51TZCNCAKDYB33CAD99PAXCAGVS59YCAHURBM6CACMSSI4CALX1QPFCAG2TJBSCA9RI9U7CAJKX8F0CA9M5Y2YCAQZ1QNCCA6Q3JJDCAQ6FA6MCA8KAOEYCAXR5HJP.jpg"/>
          <p:cNvPicPr>
            <a:picLocks noChangeAspect="1"/>
          </p:cNvPicPr>
          <p:nvPr/>
        </p:nvPicPr>
        <p:blipFill>
          <a:blip r:embed="rId2"/>
          <a:stretch>
            <a:fillRect/>
          </a:stretch>
        </p:blipFill>
        <p:spPr>
          <a:xfrm rot="20600750">
            <a:off x="1783182" y="779816"/>
            <a:ext cx="3851523" cy="275687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par>
                                <p:cTn id="11" presetID="3" presetClass="entr" presetSubtype="1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t>تشخیص</a:t>
            </a:r>
            <a:r>
              <a:rPr lang="en-US" b="1" dirty="0" smtClean="0"/>
              <a:t>:</a:t>
            </a:r>
            <a:endParaRPr lang="fa-IR" dirty="0"/>
          </a:p>
        </p:txBody>
      </p:sp>
      <p:sp>
        <p:nvSpPr>
          <p:cNvPr id="3" name="Content Placeholder 2"/>
          <p:cNvSpPr>
            <a:spLocks noGrp="1"/>
          </p:cNvSpPr>
          <p:nvPr>
            <p:ph idx="1"/>
          </p:nvPr>
        </p:nvSpPr>
        <p:spPr/>
        <p:txBody>
          <a:bodyPr/>
          <a:lstStyle/>
          <a:p>
            <a:pPr>
              <a:buNone/>
            </a:pPr>
            <a:r>
              <a:rPr lang="ar-SA" sz="2800" dirty="0" smtClean="0">
                <a:latin typeface="Times New Roman" pitchFamily="18" charset="0"/>
                <a:cs typeface="Times New Roman" pitchFamily="18" charset="0"/>
              </a:rPr>
              <a:t>فقر آهن و کم خونی ناشی از آن از دو طریق قابل تشخیص است</a:t>
            </a:r>
            <a:r>
              <a:rPr lang="en-US" sz="2800" dirty="0" smtClean="0">
                <a:latin typeface="Times New Roman" pitchFamily="18" charset="0"/>
                <a:cs typeface="Times New Roman" pitchFamily="18" charset="0"/>
              </a:rPr>
              <a:t> . </a:t>
            </a:r>
            <a:endParaRPr lang="fa-IR" sz="2800" dirty="0" smtClean="0">
              <a:latin typeface="Times New Roman" pitchFamily="18" charset="0"/>
              <a:cs typeface="Times New Roman" pitchFamily="18" charset="0"/>
            </a:endParaRPr>
          </a:p>
          <a:p>
            <a:endParaRPr lang="fa-IR" sz="2800" dirty="0" smtClean="0">
              <a:latin typeface="Times New Roman" pitchFamily="18" charset="0"/>
              <a:cs typeface="Times New Roman" pitchFamily="18" charset="0"/>
            </a:endParaRPr>
          </a:p>
          <a:p>
            <a:pPr>
              <a:buSzPct val="80000"/>
              <a:buFont typeface="Wingdings 2" pitchFamily="18" charset="2"/>
              <a:buChar char=""/>
            </a:pPr>
            <a:r>
              <a:rPr lang="fa-IR"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1- </a:t>
            </a:r>
            <a:r>
              <a:rPr lang="ar-SA"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علائم بالینی</a:t>
            </a:r>
            <a:endParaRPr lang="fa-IR"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endParaRPr>
          </a:p>
          <a:p>
            <a:pPr>
              <a:buNone/>
            </a:pPr>
            <a:endParaRPr lang="en-US" sz="2800" dirty="0" smtClean="0">
              <a:latin typeface="Times New Roman" pitchFamily="18" charset="0"/>
              <a:cs typeface="Times New Roman" pitchFamily="18" charset="0"/>
            </a:endParaRPr>
          </a:p>
          <a:p>
            <a:pPr>
              <a:buSzPct val="80000"/>
              <a:buFont typeface="Wingdings 2" pitchFamily="18" charset="2"/>
              <a:buChar char=""/>
            </a:pPr>
            <a:r>
              <a:rPr lang="fa-IR"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2- </a:t>
            </a:r>
            <a:r>
              <a:rPr lang="ar-SA"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شاخص های آزمایشگاهی</a:t>
            </a:r>
            <a:r>
              <a:rPr lang="en-US"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a:t>
            </a:r>
            <a:endParaRPr lang="fa-IR"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500"/>
                            </p:stCondLst>
                            <p:childTnLst>
                              <p:par>
                                <p:cTn id="14" presetID="2" presetClass="entr" presetSubtype="4"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8" fill="hold">
                            <p:stCondLst>
                              <p:cond delay="7500"/>
                            </p:stCondLst>
                            <p:childTnLst>
                              <p:par>
                                <p:cTn id="19" presetID="2" presetClass="entr" presetSubtype="4" fill="hold" grpId="0"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a:xfrm>
            <a:off x="285720" y="2000240"/>
            <a:ext cx="8686800" cy="4525963"/>
          </a:xfrm>
        </p:spPr>
        <p:txBody>
          <a:bodyPr>
            <a:normAutofit/>
          </a:bodyPr>
          <a:lstStyle/>
          <a:p>
            <a:pPr>
              <a:buSzPct val="100000"/>
              <a:buBlip>
                <a:blip r:embed="rId2"/>
              </a:buBlip>
            </a:pPr>
            <a:r>
              <a:rPr lang="ar-SA" sz="2800" dirty="0" smtClean="0">
                <a:latin typeface="Times New Roman" pitchFamily="18" charset="0"/>
                <a:cs typeface="Times New Roman" pitchFamily="18" charset="0"/>
              </a:rPr>
              <a:t>کاهش آهن سرم</a:t>
            </a:r>
            <a:endParaRPr lang="en-US" sz="2800" dirty="0" smtClean="0">
              <a:latin typeface="Times New Roman" pitchFamily="18" charset="0"/>
              <a:cs typeface="Times New Roman" pitchFamily="18" charset="0"/>
            </a:endParaRPr>
          </a:p>
          <a:p>
            <a:pPr>
              <a:buSzPct val="100000"/>
              <a:buBlip>
                <a:blip r:embed="rId2"/>
              </a:buBlip>
            </a:pPr>
            <a:r>
              <a:rPr lang="ar-SA" sz="2800" dirty="0" smtClean="0">
                <a:latin typeface="Times New Roman" pitchFamily="18" charset="0"/>
                <a:cs typeface="Times New Roman" pitchFamily="18" charset="0"/>
              </a:rPr>
              <a:t>افزایش</a:t>
            </a:r>
            <a:r>
              <a:rPr lang="en-US" sz="2800" dirty="0" smtClean="0">
                <a:latin typeface="Times New Roman" pitchFamily="18" charset="0"/>
                <a:cs typeface="Times New Roman" pitchFamily="18" charset="0"/>
              </a:rPr>
              <a:t>TIBC </a:t>
            </a:r>
          </a:p>
          <a:p>
            <a:pPr>
              <a:buSzPct val="100000"/>
              <a:buBlip>
                <a:blip r:embed="rId2"/>
              </a:buBlip>
            </a:pPr>
            <a:r>
              <a:rPr lang="ar-SA" sz="2800" dirty="0" smtClean="0">
                <a:latin typeface="Times New Roman" pitchFamily="18" charset="0"/>
                <a:cs typeface="Times New Roman" pitchFamily="18" charset="0"/>
              </a:rPr>
              <a:t>کاهش</a:t>
            </a:r>
            <a:r>
              <a:rPr lang="en-US" sz="2800" dirty="0" smtClean="0">
                <a:latin typeface="Times New Roman" pitchFamily="18" charset="0"/>
                <a:cs typeface="Times New Roman" pitchFamily="18" charset="0"/>
              </a:rPr>
              <a:t> Fe</a:t>
            </a:r>
            <a:r>
              <a:rPr lang="ar-SA" sz="2800" dirty="0" smtClean="0">
                <a:latin typeface="Times New Roman" pitchFamily="18" charset="0"/>
                <a:cs typeface="Times New Roman" pitchFamily="18" charset="0"/>
              </a:rPr>
              <a:t>به</a:t>
            </a:r>
            <a:r>
              <a:rPr lang="en-US" sz="2800" dirty="0" smtClean="0">
                <a:latin typeface="Times New Roman" pitchFamily="18" charset="0"/>
                <a:cs typeface="Times New Roman" pitchFamily="18" charset="0"/>
              </a:rPr>
              <a:t> TIBC </a:t>
            </a:r>
          </a:p>
          <a:p>
            <a:pPr>
              <a:buSzPct val="100000"/>
              <a:buBlip>
                <a:blip r:embed="rId2"/>
              </a:buBlip>
            </a:pPr>
            <a:r>
              <a:rPr lang="ar-SA" sz="2800" dirty="0" smtClean="0">
                <a:latin typeface="Times New Roman" pitchFamily="18" charset="0"/>
                <a:cs typeface="Times New Roman" pitchFamily="18" charset="0"/>
              </a:rPr>
              <a:t>کاهش فریتین مگر در التهابات</a:t>
            </a:r>
            <a:endParaRPr lang="en-US" sz="2800" dirty="0" smtClean="0">
              <a:latin typeface="Times New Roman" pitchFamily="18" charset="0"/>
              <a:cs typeface="Times New Roman" pitchFamily="18" charset="0"/>
            </a:endParaRPr>
          </a:p>
          <a:p>
            <a:pPr>
              <a:buSzPct val="100000"/>
              <a:buBlip>
                <a:blip r:embed="rId2"/>
              </a:buBlip>
            </a:pPr>
            <a:r>
              <a:rPr lang="ar-SA" sz="2800" dirty="0" smtClean="0">
                <a:latin typeface="Times New Roman" pitchFamily="18" charset="0"/>
                <a:cs typeface="Times New Roman" pitchFamily="18" charset="0"/>
              </a:rPr>
              <a:t>کاهش ذخیره آهن مغز استخوان در رنگ آمیزی</a:t>
            </a:r>
            <a:endParaRPr lang="en-US" sz="2800" dirty="0" smtClean="0">
              <a:latin typeface="Times New Roman" pitchFamily="18" charset="0"/>
              <a:cs typeface="Times New Roman" pitchFamily="18" charset="0"/>
            </a:endParaRPr>
          </a:p>
          <a:p>
            <a:pPr>
              <a:buSzPct val="100000"/>
              <a:buBlip>
                <a:blip r:embed="rId2"/>
              </a:buBlip>
            </a:pPr>
            <a:r>
              <a:rPr lang="ar-SA" sz="2800" dirty="0" smtClean="0">
                <a:latin typeface="Times New Roman" pitchFamily="18" charset="0"/>
                <a:cs typeface="Times New Roman" pitchFamily="18" charset="0"/>
              </a:rPr>
              <a:t>گاه کاهش</a:t>
            </a:r>
            <a:r>
              <a:rPr lang="en-US" sz="2800" dirty="0" smtClean="0">
                <a:latin typeface="Times New Roman" pitchFamily="18" charset="0"/>
                <a:cs typeface="Times New Roman" pitchFamily="18" charset="0"/>
              </a:rPr>
              <a:t>       HbA2</a:t>
            </a:r>
            <a:endParaRPr lang="fa-IR" sz="2800" dirty="0">
              <a:latin typeface="Times New Roman" pitchFamily="18" charset="0"/>
              <a:cs typeface="Times New Roman" pitchFamily="18" charset="0"/>
            </a:endParaRPr>
          </a:p>
        </p:txBody>
      </p:sp>
      <p:pic>
        <p:nvPicPr>
          <p:cNvPr id="4" name="Picture 3" descr="thumbnail.aspx6.jpg"/>
          <p:cNvPicPr>
            <a:picLocks noChangeAspect="1"/>
          </p:cNvPicPr>
          <p:nvPr/>
        </p:nvPicPr>
        <p:blipFill>
          <a:blip r:embed="rId3"/>
          <a:stretch>
            <a:fillRect/>
          </a:stretch>
        </p:blipFill>
        <p:spPr>
          <a:xfrm rot="491224">
            <a:off x="692852" y="1471515"/>
            <a:ext cx="3342759" cy="2214578"/>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 presetClass="entr" presetSubtype="16"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box(in)">
                                      <p:cBhvr>
                                        <p:cTn id="16" dur="2000"/>
                                        <p:tgtEl>
                                          <p:spTgt spid="3">
                                            <p:txEl>
                                              <p:pRg st="0" end="0"/>
                                            </p:txEl>
                                          </p:spTgt>
                                        </p:tgtEl>
                                      </p:cBhvr>
                                    </p:animEffect>
                                  </p:childTnLst>
                                </p:cTn>
                              </p:par>
                            </p:childTnLst>
                          </p:cTn>
                        </p:par>
                        <p:par>
                          <p:cTn id="17" fill="hold">
                            <p:stCondLst>
                              <p:cond delay="3000"/>
                            </p:stCondLst>
                            <p:childTnLst>
                              <p:par>
                                <p:cTn id="18" presetID="4" presetClass="entr" presetSubtype="16"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box(in)">
                                      <p:cBhvr>
                                        <p:cTn id="20" dur="3000"/>
                                        <p:tgtEl>
                                          <p:spTgt spid="3">
                                            <p:txEl>
                                              <p:pRg st="1" end="1"/>
                                            </p:txEl>
                                          </p:spTgt>
                                        </p:tgtEl>
                                      </p:cBhvr>
                                    </p:animEffect>
                                  </p:childTnLst>
                                </p:cTn>
                              </p:par>
                            </p:childTnLst>
                          </p:cTn>
                        </p:par>
                        <p:par>
                          <p:cTn id="21" fill="hold">
                            <p:stCondLst>
                              <p:cond delay="6000"/>
                            </p:stCondLst>
                            <p:childTnLst>
                              <p:par>
                                <p:cTn id="22" presetID="4" presetClass="entr" presetSubtype="16"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ox(in)">
                                      <p:cBhvr>
                                        <p:cTn id="24" dur="2000"/>
                                        <p:tgtEl>
                                          <p:spTgt spid="3">
                                            <p:txEl>
                                              <p:pRg st="2" end="2"/>
                                            </p:txEl>
                                          </p:spTgt>
                                        </p:tgtEl>
                                      </p:cBhvr>
                                    </p:animEffect>
                                  </p:childTnLst>
                                </p:cTn>
                              </p:par>
                            </p:childTnLst>
                          </p:cTn>
                        </p:par>
                        <p:par>
                          <p:cTn id="25" fill="hold">
                            <p:stCondLst>
                              <p:cond delay="8000"/>
                            </p:stCondLst>
                            <p:childTnLst>
                              <p:par>
                                <p:cTn id="26" presetID="4" presetClass="entr" presetSubtype="16"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ox(in)">
                                      <p:cBhvr>
                                        <p:cTn id="28" dur="2000"/>
                                        <p:tgtEl>
                                          <p:spTgt spid="3">
                                            <p:txEl>
                                              <p:pRg st="3" end="3"/>
                                            </p:txEl>
                                          </p:spTgt>
                                        </p:tgtEl>
                                      </p:cBhvr>
                                    </p:animEffect>
                                  </p:childTnLst>
                                </p:cTn>
                              </p:par>
                            </p:childTnLst>
                          </p:cTn>
                        </p:par>
                        <p:par>
                          <p:cTn id="29" fill="hold">
                            <p:stCondLst>
                              <p:cond delay="10000"/>
                            </p:stCondLst>
                            <p:childTnLst>
                              <p:par>
                                <p:cTn id="30" presetID="4" presetClass="entr" presetSubtype="16"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2000"/>
                                        <p:tgtEl>
                                          <p:spTgt spid="3">
                                            <p:txEl>
                                              <p:pRg st="4" end="4"/>
                                            </p:txEl>
                                          </p:spTgt>
                                        </p:tgtEl>
                                      </p:cBhvr>
                                    </p:animEffect>
                                  </p:childTnLst>
                                </p:cTn>
                              </p:par>
                            </p:childTnLst>
                          </p:cTn>
                        </p:par>
                        <p:par>
                          <p:cTn id="33" fill="hold">
                            <p:stCondLst>
                              <p:cond delay="12000"/>
                            </p:stCondLst>
                            <p:childTnLst>
                              <p:par>
                                <p:cTn id="34" presetID="4" presetClass="entr" presetSubtype="16" fill="hold" grpId="0"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ox(in)">
                                      <p:cBhvr>
                                        <p:cTn id="36"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714356"/>
            <a:ext cx="8624918" cy="838200"/>
          </a:xfrm>
        </p:spPr>
        <p:txBody>
          <a:bodyPr>
            <a:normAutofit fontScale="90000"/>
          </a:bodyPr>
          <a:lstStyle/>
          <a:p>
            <a:pPr algn="r"/>
            <a:r>
              <a:rPr lang="ar-SA" b="1" dirty="0" smtClean="0"/>
              <a:t>درمان کم خونی</a:t>
            </a:r>
            <a:r>
              <a:rPr lang="en-US" b="1" dirty="0" smtClean="0"/>
              <a:t> </a:t>
            </a:r>
            <a:r>
              <a:rPr lang="en-US" dirty="0" smtClean="0"/>
              <a:t/>
            </a:r>
            <a:br>
              <a:rPr lang="en-US" dirty="0" smtClean="0"/>
            </a:br>
            <a:endParaRPr lang="fa-IR" dirty="0"/>
          </a:p>
        </p:txBody>
      </p:sp>
      <p:sp>
        <p:nvSpPr>
          <p:cNvPr id="3" name="Content Placeholder 2"/>
          <p:cNvSpPr>
            <a:spLocks noGrp="1"/>
          </p:cNvSpPr>
          <p:nvPr>
            <p:ph idx="1"/>
          </p:nvPr>
        </p:nvSpPr>
        <p:spPr/>
        <p:txBody>
          <a:bodyPr>
            <a:normAutofit/>
          </a:bodyPr>
          <a:lstStyle/>
          <a:p>
            <a:r>
              <a:rPr lang="ar-SA" sz="2800" dirty="0" smtClean="0">
                <a:latin typeface="Times New Roman" pitchFamily="18" charset="0"/>
                <a:cs typeface="Times New Roman" pitchFamily="18" charset="0"/>
              </a:rPr>
              <a:t>مهمترین داروی کم خونی</a:t>
            </a:r>
            <a:r>
              <a:rPr lang="fa-IR" sz="2800" dirty="0" smtClean="0">
                <a:latin typeface="Times New Roman" pitchFamily="18" charset="0"/>
                <a:cs typeface="Times New Roman" pitchFamily="18" charset="0"/>
              </a:rPr>
              <a:t>،</a:t>
            </a:r>
            <a:r>
              <a:rPr lang="ar-SA" sz="2800" dirty="0" smtClean="0">
                <a:latin typeface="Times New Roman" pitchFamily="18" charset="0"/>
                <a:cs typeface="Times New Roman" pitchFamily="18" charset="0"/>
              </a:rPr>
              <a:t> </a:t>
            </a:r>
            <a:r>
              <a:rPr lang="ar-SA" sz="2800" dirty="0" smtClean="0">
                <a:latin typeface="Times New Roman" pitchFamily="18" charset="0"/>
                <a:cs typeface="Times New Roman" pitchFamily="18" charset="0"/>
                <a:hlinkClick r:id="rId2" tooltip="آهن"/>
              </a:rPr>
              <a:t>آهن</a:t>
            </a:r>
            <a:r>
              <a:rPr lang="en-US" sz="2800" dirty="0" smtClean="0">
                <a:latin typeface="Times New Roman" pitchFamily="18" charset="0"/>
                <a:cs typeface="Times New Roman" pitchFamily="18" charset="0"/>
              </a:rPr>
              <a:t> </a:t>
            </a:r>
            <a:r>
              <a:rPr lang="ar-SA" sz="2800" dirty="0" smtClean="0">
                <a:latin typeface="Times New Roman" pitchFamily="18" charset="0"/>
                <a:cs typeface="Times New Roman" pitchFamily="18" charset="0"/>
              </a:rPr>
              <a:t>و ترکیبات آهن است.</a:t>
            </a:r>
            <a:endParaRPr lang="fa-IR" sz="2800" dirty="0" smtClean="0">
              <a:latin typeface="Times New Roman" pitchFamily="18" charset="0"/>
              <a:cs typeface="Times New Roman" pitchFamily="18" charset="0"/>
            </a:endParaRPr>
          </a:p>
          <a:p>
            <a:pPr lvl="0"/>
            <a:r>
              <a:rPr lang="ar-SA" sz="2800" dirty="0" smtClean="0">
                <a:latin typeface="Times New Roman" pitchFamily="18" charset="0"/>
                <a:cs typeface="Times New Roman" pitchFamily="18" charset="0"/>
              </a:rPr>
              <a:t>عسل</a:t>
            </a:r>
            <a:endParaRPr lang="en-US" sz="2800" dirty="0" smtClean="0">
              <a:latin typeface="Times New Roman" pitchFamily="18" charset="0"/>
              <a:cs typeface="Times New Roman" pitchFamily="18" charset="0"/>
            </a:endParaRPr>
          </a:p>
          <a:p>
            <a:pPr lvl="0"/>
            <a:r>
              <a:rPr lang="ar-SA" sz="2800" dirty="0" smtClean="0">
                <a:latin typeface="Times New Roman" pitchFamily="18" charset="0"/>
                <a:cs typeface="Times New Roman" pitchFamily="18" charset="0"/>
              </a:rPr>
              <a:t>پسته</a:t>
            </a:r>
            <a:endParaRPr lang="en-US" sz="2800" dirty="0" smtClean="0">
              <a:latin typeface="Times New Roman" pitchFamily="18" charset="0"/>
              <a:cs typeface="Times New Roman" pitchFamily="18" charset="0"/>
            </a:endParaRPr>
          </a:p>
          <a:p>
            <a:pPr lvl="0"/>
            <a:r>
              <a:rPr lang="ar-SA" sz="2800" dirty="0" smtClean="0">
                <a:latin typeface="Times New Roman" pitchFamily="18" charset="0"/>
                <a:cs typeface="Times New Roman" pitchFamily="18" charset="0"/>
              </a:rPr>
              <a:t>فندق</a:t>
            </a:r>
            <a:endParaRPr lang="fa-IR" sz="2800" dirty="0" smtClean="0">
              <a:latin typeface="Times New Roman" pitchFamily="18" charset="0"/>
              <a:cs typeface="Times New Roman" pitchFamily="18" charset="0"/>
            </a:endParaRPr>
          </a:p>
          <a:p>
            <a:r>
              <a:rPr lang="ar-SA" sz="2800" dirty="0" smtClean="0">
                <a:latin typeface="Times New Roman" pitchFamily="18" charset="0"/>
                <a:cs typeface="Times New Roman" pitchFamily="18" charset="0"/>
              </a:rPr>
              <a:t>عدس</a:t>
            </a:r>
            <a:endParaRPr lang="en-US" sz="2800" dirty="0" smtClean="0">
              <a:latin typeface="Times New Roman" pitchFamily="18" charset="0"/>
              <a:cs typeface="Times New Roman" pitchFamily="18" charset="0"/>
            </a:endParaRPr>
          </a:p>
          <a:p>
            <a:pPr lvl="0"/>
            <a:r>
              <a:rPr lang="ar-SA" sz="2800" dirty="0" smtClean="0">
                <a:latin typeface="Times New Roman" pitchFamily="18" charset="0"/>
                <a:cs typeface="Times New Roman" pitchFamily="18" charset="0"/>
              </a:rPr>
              <a:t>دمکرده برگ با پوست سبز گردو</a:t>
            </a:r>
            <a:endParaRPr lang="en-US" sz="2800" dirty="0" smtClean="0">
              <a:latin typeface="Times New Roman" pitchFamily="18" charset="0"/>
              <a:cs typeface="Times New Roman" pitchFamily="18" charset="0"/>
            </a:endParaRPr>
          </a:p>
          <a:p>
            <a:pPr lvl="0"/>
            <a:r>
              <a:rPr lang="ar-SA" sz="2800" dirty="0" smtClean="0">
                <a:latin typeface="Times New Roman" pitchFamily="18" charset="0"/>
                <a:cs typeface="Times New Roman" pitchFamily="18" charset="0"/>
              </a:rPr>
              <a:t>نخود سبز، زرد آلو، گردو، خرما‌ ، شلغم، کلم و خوراک جو</a:t>
            </a:r>
            <a:r>
              <a:rPr lang="en-US" sz="2800" dirty="0" smtClean="0">
                <a:latin typeface="Times New Roman" pitchFamily="18" charset="0"/>
                <a:cs typeface="Times New Roman" pitchFamily="18" charset="0"/>
              </a:rPr>
              <a:t>. </a:t>
            </a:r>
          </a:p>
          <a:p>
            <a:endParaRPr lang="fa-IR" sz="2800" dirty="0">
              <a:latin typeface="Times New Roman" pitchFamily="18" charset="0"/>
              <a:cs typeface="Times New Roman" pitchFamily="18" charset="0"/>
            </a:endParaRPr>
          </a:p>
        </p:txBody>
      </p:sp>
      <p:pic>
        <p:nvPicPr>
          <p:cNvPr id="4" name="Picture 3" descr="honey.jpg"/>
          <p:cNvPicPr>
            <a:picLocks noChangeAspect="1"/>
          </p:cNvPicPr>
          <p:nvPr/>
        </p:nvPicPr>
        <p:blipFill>
          <a:blip r:embed="rId3"/>
          <a:stretch>
            <a:fillRect/>
          </a:stretch>
        </p:blipFill>
        <p:spPr>
          <a:xfrm>
            <a:off x="1000100" y="1928802"/>
            <a:ext cx="1612731" cy="1071570"/>
          </a:xfrm>
          <a:prstGeom prst="rect">
            <a:avLst/>
          </a:prstGeom>
        </p:spPr>
      </p:pic>
      <p:pic>
        <p:nvPicPr>
          <p:cNvPr id="5" name="Picture 4" descr="ANZJ54ECA84K0OICAJD63SZCA0LN29WCAIDJN7JCA84W7ZVCAE18Z35CA1C4AENCA1070UWCA1XVDARCA4GO7HKCA3SI34KCAYIA98FCA8A0EN7CAAC9Y0OCAQFJUPBCA9JC6FQCANIGSS8CALNHYXYCAVQ0UTJ.jpg"/>
          <p:cNvPicPr>
            <a:picLocks noChangeAspect="1"/>
          </p:cNvPicPr>
          <p:nvPr/>
        </p:nvPicPr>
        <p:blipFill>
          <a:blip r:embed="rId4"/>
          <a:stretch>
            <a:fillRect/>
          </a:stretch>
        </p:blipFill>
        <p:spPr>
          <a:xfrm>
            <a:off x="357158" y="3286124"/>
            <a:ext cx="1285884" cy="1523086"/>
          </a:xfrm>
          <a:prstGeom prst="rect">
            <a:avLst/>
          </a:prstGeom>
        </p:spPr>
      </p:pic>
      <p:pic>
        <p:nvPicPr>
          <p:cNvPr id="6" name="Picture 5" descr="AU0ZZTZCA7EQ14OCAQ48X6QCA5GLWUKCAG2N1GNCA04J2Z6CATLNAVVCA43LQCLCA8NP97YCAR0OE7ZCATOV6NLCA2F0NCGCAFAVCOOCAQE1LK9CAZC0V3XCANN6GJBCARX9IHWCASTFT0PCADRD3K3CADURX91.jpg"/>
          <p:cNvPicPr>
            <a:picLocks noChangeAspect="1"/>
          </p:cNvPicPr>
          <p:nvPr/>
        </p:nvPicPr>
        <p:blipFill>
          <a:blip r:embed="rId5"/>
          <a:stretch>
            <a:fillRect/>
          </a:stretch>
        </p:blipFill>
        <p:spPr>
          <a:xfrm>
            <a:off x="2285984" y="2714620"/>
            <a:ext cx="1621348" cy="121444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4000"/>
                            </p:stCondLst>
                            <p:childTnLst>
                              <p:par>
                                <p:cTn id="14" presetID="2" presetClass="entr" presetSubtype="4"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6000"/>
                            </p:stCondLst>
                            <p:childTnLst>
                              <p:par>
                                <p:cTn id="19" presetID="26" presetClass="entr" presetSubtype="0"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80">
                                          <p:stCondLst>
                                            <p:cond delay="0"/>
                                          </p:stCondLst>
                                        </p:cTn>
                                        <p:tgtEl>
                                          <p:spTgt spid="4"/>
                                        </p:tgtEl>
                                      </p:cBhvr>
                                    </p:animEffect>
                                    <p:anim calcmode="lin" valueType="num">
                                      <p:cBhvr>
                                        <p:cTn id="2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7" dur="26">
                                          <p:stCondLst>
                                            <p:cond delay="650"/>
                                          </p:stCondLst>
                                        </p:cTn>
                                        <p:tgtEl>
                                          <p:spTgt spid="4"/>
                                        </p:tgtEl>
                                      </p:cBhvr>
                                      <p:to x="100000" y="60000"/>
                                    </p:animScale>
                                    <p:animScale>
                                      <p:cBhvr>
                                        <p:cTn id="28" dur="166" decel="50000">
                                          <p:stCondLst>
                                            <p:cond delay="676"/>
                                          </p:stCondLst>
                                        </p:cTn>
                                        <p:tgtEl>
                                          <p:spTgt spid="4"/>
                                        </p:tgtEl>
                                      </p:cBhvr>
                                      <p:to x="100000" y="100000"/>
                                    </p:animScale>
                                    <p:animScale>
                                      <p:cBhvr>
                                        <p:cTn id="29" dur="26">
                                          <p:stCondLst>
                                            <p:cond delay="1312"/>
                                          </p:stCondLst>
                                        </p:cTn>
                                        <p:tgtEl>
                                          <p:spTgt spid="4"/>
                                        </p:tgtEl>
                                      </p:cBhvr>
                                      <p:to x="100000" y="80000"/>
                                    </p:animScale>
                                    <p:animScale>
                                      <p:cBhvr>
                                        <p:cTn id="30" dur="166" decel="50000">
                                          <p:stCondLst>
                                            <p:cond delay="1338"/>
                                          </p:stCondLst>
                                        </p:cTn>
                                        <p:tgtEl>
                                          <p:spTgt spid="4"/>
                                        </p:tgtEl>
                                      </p:cBhvr>
                                      <p:to x="100000" y="100000"/>
                                    </p:animScale>
                                    <p:animScale>
                                      <p:cBhvr>
                                        <p:cTn id="31" dur="26">
                                          <p:stCondLst>
                                            <p:cond delay="1642"/>
                                          </p:stCondLst>
                                        </p:cTn>
                                        <p:tgtEl>
                                          <p:spTgt spid="4"/>
                                        </p:tgtEl>
                                      </p:cBhvr>
                                      <p:to x="100000" y="90000"/>
                                    </p:animScale>
                                    <p:animScale>
                                      <p:cBhvr>
                                        <p:cTn id="32" dur="166" decel="50000">
                                          <p:stCondLst>
                                            <p:cond delay="1668"/>
                                          </p:stCondLst>
                                        </p:cTn>
                                        <p:tgtEl>
                                          <p:spTgt spid="4"/>
                                        </p:tgtEl>
                                      </p:cBhvr>
                                      <p:to x="100000" y="100000"/>
                                    </p:animScale>
                                    <p:animScale>
                                      <p:cBhvr>
                                        <p:cTn id="33" dur="26">
                                          <p:stCondLst>
                                            <p:cond delay="1808"/>
                                          </p:stCondLst>
                                        </p:cTn>
                                        <p:tgtEl>
                                          <p:spTgt spid="4"/>
                                        </p:tgtEl>
                                      </p:cBhvr>
                                      <p:to x="100000" y="95000"/>
                                    </p:animScale>
                                    <p:animScale>
                                      <p:cBhvr>
                                        <p:cTn id="34" dur="166" decel="50000">
                                          <p:stCondLst>
                                            <p:cond delay="1834"/>
                                          </p:stCondLst>
                                        </p:cTn>
                                        <p:tgtEl>
                                          <p:spTgt spid="4"/>
                                        </p:tgtEl>
                                      </p:cBhvr>
                                      <p:to x="100000" y="100000"/>
                                    </p:animScale>
                                  </p:childTnLst>
                                </p:cTn>
                              </p:par>
                            </p:childTnLst>
                          </p:cTn>
                        </p:par>
                        <p:par>
                          <p:cTn id="35" fill="hold">
                            <p:stCondLst>
                              <p:cond delay="8000"/>
                            </p:stCondLst>
                            <p:childTnLst>
                              <p:par>
                                <p:cTn id="36" presetID="2" presetClass="entr" presetSubtype="4" fill="hold" grpId="0" nodeType="after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 calcmode="lin" valueType="num">
                                      <p:cBhvr additive="base">
                                        <p:cTn id="38"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40" fill="hold">
                            <p:stCondLst>
                              <p:cond delay="10000"/>
                            </p:stCondLst>
                            <p:childTnLst>
                              <p:par>
                                <p:cTn id="41" presetID="26" presetClass="entr" presetSubtype="0" fill="hold" nodeType="after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wipe(down)">
                                      <p:cBhvr>
                                        <p:cTn id="43" dur="580">
                                          <p:stCondLst>
                                            <p:cond delay="0"/>
                                          </p:stCondLst>
                                        </p:cTn>
                                        <p:tgtEl>
                                          <p:spTgt spid="6"/>
                                        </p:tgtEl>
                                      </p:cBhvr>
                                    </p:animEffect>
                                    <p:anim calcmode="lin" valueType="num">
                                      <p:cBhvr>
                                        <p:cTn id="4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9" dur="26">
                                          <p:stCondLst>
                                            <p:cond delay="650"/>
                                          </p:stCondLst>
                                        </p:cTn>
                                        <p:tgtEl>
                                          <p:spTgt spid="6"/>
                                        </p:tgtEl>
                                      </p:cBhvr>
                                      <p:to x="100000" y="60000"/>
                                    </p:animScale>
                                    <p:animScale>
                                      <p:cBhvr>
                                        <p:cTn id="50" dur="166" decel="50000">
                                          <p:stCondLst>
                                            <p:cond delay="676"/>
                                          </p:stCondLst>
                                        </p:cTn>
                                        <p:tgtEl>
                                          <p:spTgt spid="6"/>
                                        </p:tgtEl>
                                      </p:cBhvr>
                                      <p:to x="100000" y="100000"/>
                                    </p:animScale>
                                    <p:animScale>
                                      <p:cBhvr>
                                        <p:cTn id="51" dur="26">
                                          <p:stCondLst>
                                            <p:cond delay="1312"/>
                                          </p:stCondLst>
                                        </p:cTn>
                                        <p:tgtEl>
                                          <p:spTgt spid="6"/>
                                        </p:tgtEl>
                                      </p:cBhvr>
                                      <p:to x="100000" y="80000"/>
                                    </p:animScale>
                                    <p:animScale>
                                      <p:cBhvr>
                                        <p:cTn id="52" dur="166" decel="50000">
                                          <p:stCondLst>
                                            <p:cond delay="1338"/>
                                          </p:stCondLst>
                                        </p:cTn>
                                        <p:tgtEl>
                                          <p:spTgt spid="6"/>
                                        </p:tgtEl>
                                      </p:cBhvr>
                                      <p:to x="100000" y="100000"/>
                                    </p:animScale>
                                    <p:animScale>
                                      <p:cBhvr>
                                        <p:cTn id="53" dur="26">
                                          <p:stCondLst>
                                            <p:cond delay="1642"/>
                                          </p:stCondLst>
                                        </p:cTn>
                                        <p:tgtEl>
                                          <p:spTgt spid="6"/>
                                        </p:tgtEl>
                                      </p:cBhvr>
                                      <p:to x="100000" y="90000"/>
                                    </p:animScale>
                                    <p:animScale>
                                      <p:cBhvr>
                                        <p:cTn id="54" dur="166" decel="50000">
                                          <p:stCondLst>
                                            <p:cond delay="1668"/>
                                          </p:stCondLst>
                                        </p:cTn>
                                        <p:tgtEl>
                                          <p:spTgt spid="6"/>
                                        </p:tgtEl>
                                      </p:cBhvr>
                                      <p:to x="100000" y="100000"/>
                                    </p:animScale>
                                    <p:animScale>
                                      <p:cBhvr>
                                        <p:cTn id="55" dur="26">
                                          <p:stCondLst>
                                            <p:cond delay="1808"/>
                                          </p:stCondLst>
                                        </p:cTn>
                                        <p:tgtEl>
                                          <p:spTgt spid="6"/>
                                        </p:tgtEl>
                                      </p:cBhvr>
                                      <p:to x="100000" y="95000"/>
                                    </p:animScale>
                                    <p:animScale>
                                      <p:cBhvr>
                                        <p:cTn id="56" dur="166" decel="50000">
                                          <p:stCondLst>
                                            <p:cond delay="1834"/>
                                          </p:stCondLst>
                                        </p:cTn>
                                        <p:tgtEl>
                                          <p:spTgt spid="6"/>
                                        </p:tgtEl>
                                      </p:cBhvr>
                                      <p:to x="100000" y="100000"/>
                                    </p:animScale>
                                  </p:childTnLst>
                                </p:cTn>
                              </p:par>
                            </p:childTnLst>
                          </p:cTn>
                        </p:par>
                        <p:par>
                          <p:cTn id="57" fill="hold">
                            <p:stCondLst>
                              <p:cond delay="12000"/>
                            </p:stCondLst>
                            <p:childTnLst>
                              <p:par>
                                <p:cTn id="58" presetID="2" presetClass="entr" presetSubtype="4" fill="hold" grpId="0" nodeType="afterEffect">
                                  <p:stCondLst>
                                    <p:cond delay="0"/>
                                  </p:stCondLst>
                                  <p:childTnLst>
                                    <p:set>
                                      <p:cBhvr>
                                        <p:cTn id="59" dur="1" fill="hold">
                                          <p:stCondLst>
                                            <p:cond delay="0"/>
                                          </p:stCondLst>
                                        </p:cTn>
                                        <p:tgtEl>
                                          <p:spTgt spid="3">
                                            <p:txEl>
                                              <p:pRg st="3" end="3"/>
                                            </p:txEl>
                                          </p:spTgt>
                                        </p:tgtEl>
                                        <p:attrNameLst>
                                          <p:attrName>style.visibility</p:attrName>
                                        </p:attrNameLst>
                                      </p:cBhvr>
                                      <p:to>
                                        <p:strVal val="visible"/>
                                      </p:to>
                                    </p:set>
                                    <p:anim calcmode="lin" valueType="num">
                                      <p:cBhvr additive="base">
                                        <p:cTn id="60"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61"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62" fill="hold">
                            <p:stCondLst>
                              <p:cond delay="14000"/>
                            </p:stCondLst>
                            <p:childTnLst>
                              <p:par>
                                <p:cTn id="63" presetID="2" presetClass="entr" presetSubtype="4" fill="hold" grpId="0" nodeType="afterEffect">
                                  <p:stCondLst>
                                    <p:cond delay="0"/>
                                  </p:stCondLst>
                                  <p:childTnLst>
                                    <p:set>
                                      <p:cBhvr>
                                        <p:cTn id="64" dur="1" fill="hold">
                                          <p:stCondLst>
                                            <p:cond delay="0"/>
                                          </p:stCondLst>
                                        </p:cTn>
                                        <p:tgtEl>
                                          <p:spTgt spid="3">
                                            <p:txEl>
                                              <p:pRg st="4" end="4"/>
                                            </p:txEl>
                                          </p:spTgt>
                                        </p:tgtEl>
                                        <p:attrNameLst>
                                          <p:attrName>style.visibility</p:attrName>
                                        </p:attrNameLst>
                                      </p:cBhvr>
                                      <p:to>
                                        <p:strVal val="visible"/>
                                      </p:to>
                                    </p:set>
                                    <p:anim calcmode="lin" valueType="num">
                                      <p:cBhvr additive="base">
                                        <p:cTn id="65"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66"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67" fill="hold">
                            <p:stCondLst>
                              <p:cond delay="16000"/>
                            </p:stCondLst>
                            <p:childTnLst>
                              <p:par>
                                <p:cTn id="68" presetID="2" presetClass="entr" presetSubtype="4" fill="hold" grpId="0" nodeType="afterEffect">
                                  <p:stCondLst>
                                    <p:cond delay="0"/>
                                  </p:stCondLst>
                                  <p:childTnLst>
                                    <p:set>
                                      <p:cBhvr>
                                        <p:cTn id="69" dur="1" fill="hold">
                                          <p:stCondLst>
                                            <p:cond delay="0"/>
                                          </p:stCondLst>
                                        </p:cTn>
                                        <p:tgtEl>
                                          <p:spTgt spid="3">
                                            <p:txEl>
                                              <p:pRg st="5" end="5"/>
                                            </p:txEl>
                                          </p:spTgt>
                                        </p:tgtEl>
                                        <p:attrNameLst>
                                          <p:attrName>style.visibility</p:attrName>
                                        </p:attrNameLst>
                                      </p:cBhvr>
                                      <p:to>
                                        <p:strVal val="visible"/>
                                      </p:to>
                                    </p:set>
                                    <p:anim calcmode="lin" valueType="num">
                                      <p:cBhvr additive="base">
                                        <p:cTn id="70"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71"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72" fill="hold">
                            <p:stCondLst>
                              <p:cond delay="18000"/>
                            </p:stCondLst>
                            <p:childTnLst>
                              <p:par>
                                <p:cTn id="73" presetID="2" presetClass="entr" presetSubtype="4" fill="hold" grpId="0" nodeType="afterEffect">
                                  <p:stCondLst>
                                    <p:cond delay="0"/>
                                  </p:stCondLst>
                                  <p:childTnLst>
                                    <p:set>
                                      <p:cBhvr>
                                        <p:cTn id="74" dur="1" fill="hold">
                                          <p:stCondLst>
                                            <p:cond delay="0"/>
                                          </p:stCondLst>
                                        </p:cTn>
                                        <p:tgtEl>
                                          <p:spTgt spid="3">
                                            <p:txEl>
                                              <p:pRg st="6" end="6"/>
                                            </p:txEl>
                                          </p:spTgt>
                                        </p:tgtEl>
                                        <p:attrNameLst>
                                          <p:attrName>style.visibility</p:attrName>
                                        </p:attrNameLst>
                                      </p:cBhvr>
                                      <p:to>
                                        <p:strVal val="visible"/>
                                      </p:to>
                                    </p:set>
                                    <p:anim calcmode="lin" valueType="num">
                                      <p:cBhvr additive="base">
                                        <p:cTn id="75"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76"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77" fill="hold">
                            <p:stCondLst>
                              <p:cond delay="20000"/>
                            </p:stCondLst>
                            <p:childTnLst>
                              <p:par>
                                <p:cTn id="78" presetID="26" presetClass="entr" presetSubtype="0" fill="hold" nodeType="afterEffect">
                                  <p:stCondLst>
                                    <p:cond delay="0"/>
                                  </p:stCondLst>
                                  <p:childTnLst>
                                    <p:set>
                                      <p:cBhvr>
                                        <p:cTn id="79" dur="1" fill="hold">
                                          <p:stCondLst>
                                            <p:cond delay="0"/>
                                          </p:stCondLst>
                                        </p:cTn>
                                        <p:tgtEl>
                                          <p:spTgt spid="5"/>
                                        </p:tgtEl>
                                        <p:attrNameLst>
                                          <p:attrName>style.visibility</p:attrName>
                                        </p:attrNameLst>
                                      </p:cBhvr>
                                      <p:to>
                                        <p:strVal val="visible"/>
                                      </p:to>
                                    </p:set>
                                    <p:animEffect transition="in" filter="wipe(down)">
                                      <p:cBhvr>
                                        <p:cTn id="80" dur="580">
                                          <p:stCondLst>
                                            <p:cond delay="0"/>
                                          </p:stCondLst>
                                        </p:cTn>
                                        <p:tgtEl>
                                          <p:spTgt spid="5"/>
                                        </p:tgtEl>
                                      </p:cBhvr>
                                    </p:animEffect>
                                    <p:anim calcmode="lin" valueType="num">
                                      <p:cBhvr>
                                        <p:cTn id="81"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82"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83"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84"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85"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86" dur="26">
                                          <p:stCondLst>
                                            <p:cond delay="650"/>
                                          </p:stCondLst>
                                        </p:cTn>
                                        <p:tgtEl>
                                          <p:spTgt spid="5"/>
                                        </p:tgtEl>
                                      </p:cBhvr>
                                      <p:to x="100000" y="60000"/>
                                    </p:animScale>
                                    <p:animScale>
                                      <p:cBhvr>
                                        <p:cTn id="87" dur="166" decel="50000">
                                          <p:stCondLst>
                                            <p:cond delay="676"/>
                                          </p:stCondLst>
                                        </p:cTn>
                                        <p:tgtEl>
                                          <p:spTgt spid="5"/>
                                        </p:tgtEl>
                                      </p:cBhvr>
                                      <p:to x="100000" y="100000"/>
                                    </p:animScale>
                                    <p:animScale>
                                      <p:cBhvr>
                                        <p:cTn id="88" dur="26">
                                          <p:stCondLst>
                                            <p:cond delay="1312"/>
                                          </p:stCondLst>
                                        </p:cTn>
                                        <p:tgtEl>
                                          <p:spTgt spid="5"/>
                                        </p:tgtEl>
                                      </p:cBhvr>
                                      <p:to x="100000" y="80000"/>
                                    </p:animScale>
                                    <p:animScale>
                                      <p:cBhvr>
                                        <p:cTn id="89" dur="166" decel="50000">
                                          <p:stCondLst>
                                            <p:cond delay="1338"/>
                                          </p:stCondLst>
                                        </p:cTn>
                                        <p:tgtEl>
                                          <p:spTgt spid="5"/>
                                        </p:tgtEl>
                                      </p:cBhvr>
                                      <p:to x="100000" y="100000"/>
                                    </p:animScale>
                                    <p:animScale>
                                      <p:cBhvr>
                                        <p:cTn id="90" dur="26">
                                          <p:stCondLst>
                                            <p:cond delay="1642"/>
                                          </p:stCondLst>
                                        </p:cTn>
                                        <p:tgtEl>
                                          <p:spTgt spid="5"/>
                                        </p:tgtEl>
                                      </p:cBhvr>
                                      <p:to x="100000" y="90000"/>
                                    </p:animScale>
                                    <p:animScale>
                                      <p:cBhvr>
                                        <p:cTn id="91" dur="166" decel="50000">
                                          <p:stCondLst>
                                            <p:cond delay="1668"/>
                                          </p:stCondLst>
                                        </p:cTn>
                                        <p:tgtEl>
                                          <p:spTgt spid="5"/>
                                        </p:tgtEl>
                                      </p:cBhvr>
                                      <p:to x="100000" y="100000"/>
                                    </p:animScale>
                                    <p:animScale>
                                      <p:cBhvr>
                                        <p:cTn id="92" dur="26">
                                          <p:stCondLst>
                                            <p:cond delay="1808"/>
                                          </p:stCondLst>
                                        </p:cTn>
                                        <p:tgtEl>
                                          <p:spTgt spid="5"/>
                                        </p:tgtEl>
                                      </p:cBhvr>
                                      <p:to x="100000" y="95000"/>
                                    </p:animScale>
                                    <p:animScale>
                                      <p:cBhvr>
                                        <p:cTn id="93"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14356"/>
            <a:ext cx="8401080" cy="838200"/>
          </a:xfrm>
        </p:spPr>
        <p:txBody>
          <a:bodyPr>
            <a:normAutofit fontScale="90000"/>
          </a:bodyPr>
          <a:lstStyle/>
          <a:p>
            <a:pPr algn="r"/>
            <a:r>
              <a:rPr lang="ar-SA" b="1" dirty="0" smtClean="0"/>
              <a:t>پيشگير</a:t>
            </a:r>
            <a:r>
              <a:rPr lang="fa-IR" b="1" dirty="0" smtClean="0"/>
              <a:t>ی</a:t>
            </a:r>
            <a:r>
              <a:rPr lang="ar-SA" b="1" dirty="0" smtClean="0"/>
              <a:t> و كنترل كم خون</a:t>
            </a:r>
            <a:r>
              <a:rPr lang="fa-IR" b="1" dirty="0" smtClean="0"/>
              <a:t>ی</a:t>
            </a:r>
            <a:r>
              <a:rPr lang="ar-SA" b="1" dirty="0" smtClean="0"/>
              <a:t> فقرآهن</a:t>
            </a:r>
            <a:r>
              <a:rPr lang="en-US" b="1" dirty="0" smtClean="0"/>
              <a:t/>
            </a:r>
            <a:br>
              <a:rPr lang="en-US" b="1" dirty="0" smtClean="0"/>
            </a:br>
            <a:endParaRPr lang="fa-IR" dirty="0"/>
          </a:p>
        </p:txBody>
      </p:sp>
      <p:sp>
        <p:nvSpPr>
          <p:cNvPr id="3" name="Content Placeholder 2"/>
          <p:cNvSpPr>
            <a:spLocks noGrp="1"/>
          </p:cNvSpPr>
          <p:nvPr>
            <p:ph idx="1"/>
          </p:nvPr>
        </p:nvSpPr>
        <p:spPr>
          <a:xfrm>
            <a:off x="285720" y="1554162"/>
            <a:ext cx="8686800" cy="4525963"/>
          </a:xfrm>
        </p:spPr>
        <p:txBody>
          <a:bodyPr>
            <a:normAutofit/>
          </a:bodyPr>
          <a:lstStyle/>
          <a:p>
            <a:pPr>
              <a:buNone/>
            </a:pPr>
            <a:r>
              <a:rPr lang="ar-SA" dirty="0" smtClean="0">
                <a:latin typeface="Times New Roman" pitchFamily="18" charset="0"/>
                <a:cs typeface="Times New Roman" pitchFamily="18" charset="0"/>
              </a:rPr>
              <a:t>بطور كل</a:t>
            </a:r>
            <a:r>
              <a:rPr lang="fa-IR" dirty="0" smtClean="0">
                <a:latin typeface="Times New Roman" pitchFamily="18" charset="0"/>
                <a:cs typeface="Times New Roman" pitchFamily="18" charset="0"/>
              </a:rPr>
              <a:t>ی</a:t>
            </a:r>
            <a:r>
              <a:rPr lang="ar-SA" dirty="0" smtClean="0">
                <a:latin typeface="Times New Roman" pitchFamily="18" charset="0"/>
                <a:cs typeface="Times New Roman" pitchFamily="18" charset="0"/>
              </a:rPr>
              <a:t> چهار روش اساس</a:t>
            </a:r>
            <a:r>
              <a:rPr lang="fa-IR" dirty="0" smtClean="0">
                <a:latin typeface="Times New Roman" pitchFamily="18" charset="0"/>
                <a:cs typeface="Times New Roman" pitchFamily="18" charset="0"/>
              </a:rPr>
              <a:t>ی</a:t>
            </a:r>
            <a:r>
              <a:rPr lang="ar-SA" dirty="0" smtClean="0">
                <a:latin typeface="Times New Roman" pitchFamily="18" charset="0"/>
                <a:cs typeface="Times New Roman" pitchFamily="18" charset="0"/>
              </a:rPr>
              <a:t> پيشگير</a:t>
            </a:r>
            <a:r>
              <a:rPr lang="fa-IR" dirty="0" smtClean="0">
                <a:latin typeface="Times New Roman" pitchFamily="18" charset="0"/>
                <a:cs typeface="Times New Roman" pitchFamily="18" charset="0"/>
              </a:rPr>
              <a:t>ی</a:t>
            </a:r>
            <a:r>
              <a:rPr lang="ar-SA" dirty="0" smtClean="0">
                <a:latin typeface="Times New Roman" pitchFamily="18" charset="0"/>
                <a:cs typeface="Times New Roman" pitchFamily="18" charset="0"/>
              </a:rPr>
              <a:t> از كم خون</a:t>
            </a:r>
            <a:r>
              <a:rPr lang="fa-IR" dirty="0" smtClean="0">
                <a:latin typeface="Times New Roman" pitchFamily="18" charset="0"/>
                <a:cs typeface="Times New Roman" pitchFamily="18" charset="0"/>
              </a:rPr>
              <a:t>ی</a:t>
            </a:r>
            <a:r>
              <a:rPr lang="ar-SA" dirty="0" smtClean="0">
                <a:latin typeface="Times New Roman" pitchFamily="18" charset="0"/>
                <a:cs typeface="Times New Roman" pitchFamily="18" charset="0"/>
              </a:rPr>
              <a:t> فقر آهن </a:t>
            </a:r>
            <a:endParaRPr lang="fa-IR" dirty="0" smtClean="0">
              <a:latin typeface="Times New Roman" pitchFamily="18" charset="0"/>
              <a:cs typeface="Times New Roman" pitchFamily="18" charset="0"/>
            </a:endParaRPr>
          </a:p>
          <a:p>
            <a:pPr>
              <a:buNone/>
            </a:pPr>
            <a:r>
              <a:rPr lang="ar-SA" dirty="0" smtClean="0">
                <a:latin typeface="Times New Roman" pitchFamily="18" charset="0"/>
                <a:cs typeface="Times New Roman" pitchFamily="18" charset="0"/>
              </a:rPr>
              <a:t>عبارتند از: </a:t>
            </a:r>
            <a:endParaRPr lang="fa-IR" sz="1600" dirty="0" smtClean="0">
              <a:latin typeface="Times New Roman" pitchFamily="18" charset="0"/>
              <a:cs typeface="Times New Roman" pitchFamily="18" charset="0"/>
            </a:endParaRPr>
          </a:p>
          <a:p>
            <a:pPr>
              <a:buNone/>
            </a:pPr>
            <a:endParaRPr lang="fa-IR" dirty="0" smtClean="0">
              <a:latin typeface="Times New Roman" pitchFamily="18" charset="0"/>
              <a:cs typeface="Times New Roman" pitchFamily="18" charset="0"/>
            </a:endParaRPr>
          </a:p>
          <a:p>
            <a:pPr>
              <a:buBlip>
                <a:blip r:embed="rId2"/>
              </a:buBlip>
            </a:pPr>
            <a:r>
              <a:rPr lang="ar-SA"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آهن يار</a:t>
            </a:r>
            <a:r>
              <a:rPr lang="fa-IR"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ی</a:t>
            </a:r>
          </a:p>
          <a:p>
            <a:pPr>
              <a:buBlip>
                <a:blip r:embed="rId2"/>
              </a:buBlip>
            </a:pPr>
            <a:r>
              <a:rPr lang="ar-SA"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آموزش تغذيه </a:t>
            </a:r>
            <a:endParaRPr lang="fa-IR"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endParaRPr>
          </a:p>
          <a:p>
            <a:pPr>
              <a:buBlip>
                <a:blip r:embed="rId2"/>
              </a:buBlip>
            </a:pPr>
            <a:r>
              <a:rPr lang="ar-SA"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كنترل بيمار</a:t>
            </a:r>
            <a:r>
              <a:rPr lang="fa-IR"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ی</a:t>
            </a:r>
            <a:r>
              <a:rPr lang="ar-SA"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 ها</a:t>
            </a:r>
            <a:r>
              <a:rPr lang="fa-IR"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ی</a:t>
            </a:r>
            <a:r>
              <a:rPr lang="ar-SA"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 عفون</a:t>
            </a:r>
            <a:r>
              <a:rPr lang="fa-IR"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ی</a:t>
            </a:r>
            <a:r>
              <a:rPr lang="ar-SA"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 و انگل</a:t>
            </a:r>
            <a:r>
              <a:rPr lang="fa-IR"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ی</a:t>
            </a:r>
          </a:p>
          <a:p>
            <a:pPr>
              <a:buBlip>
                <a:blip r:embed="rId2"/>
              </a:buBlip>
            </a:pPr>
            <a:r>
              <a:rPr lang="ar-SA"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 غن</a:t>
            </a:r>
            <a:r>
              <a:rPr lang="fa-IR"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ی</a:t>
            </a:r>
            <a:r>
              <a:rPr lang="ar-SA"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 ساز</a:t>
            </a:r>
            <a:r>
              <a:rPr lang="fa-IR"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ی</a:t>
            </a:r>
            <a:r>
              <a:rPr lang="ar-SA"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 مواد غذاي</a:t>
            </a:r>
            <a:r>
              <a:rPr lang="fa-IR"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ی</a:t>
            </a:r>
            <a:r>
              <a:rPr lang="ar-SA"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rPr>
              <a:t> </a:t>
            </a:r>
            <a:endParaRPr lang="fa-IR" dirty="0" smtClean="0">
              <a:solidFill>
                <a:srgbClr val="80008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4" descr="AJBKNJ4CAAB0ADFCAXBQKJUCAOPW5LZCAEL0JQFCAKQ3PZDCAK0SLT8CAYGPMGUCAY1TAMWCAPAUOPVCAFW36LDCANPK6TPCATP4FB7CAXHKWZACA361H7YCA5ZHQS2CA2QFZPYCA0043DDCAANR5JACANCWQ7Z.jpg"/>
          <p:cNvPicPr>
            <a:picLocks noChangeAspect="1"/>
          </p:cNvPicPr>
          <p:nvPr/>
        </p:nvPicPr>
        <p:blipFill>
          <a:blip r:embed="rId3"/>
          <a:stretch>
            <a:fillRect/>
          </a:stretch>
        </p:blipFill>
        <p:spPr>
          <a:xfrm rot="659354">
            <a:off x="2970050" y="2394020"/>
            <a:ext cx="2015168" cy="1374834"/>
          </a:xfrm>
          <a:prstGeom prst="rect">
            <a:avLst/>
          </a:prstGeom>
        </p:spPr>
      </p:pic>
      <p:pic>
        <p:nvPicPr>
          <p:cNvPr id="102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57158" y="4357694"/>
            <a:ext cx="3482561" cy="1962151"/>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30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7" fill="hold">
                            <p:stCondLst>
                              <p:cond delay="4000"/>
                            </p:stCondLst>
                            <p:childTnLst>
                              <p:par>
                                <p:cTn id="18" presetID="31" presetClass="entr" presetSubtype="0" fill="hold" nodeType="afterEffect">
                                  <p:stCondLst>
                                    <p:cond delay="0"/>
                                  </p:stCondLst>
                                  <p:iterate type="lt">
                                    <p:tmPct val="5000"/>
                                  </p:iterate>
                                  <p:childTnLst>
                                    <p:set>
                                      <p:cBhvr>
                                        <p:cTn id="19" dur="1" fill="hold">
                                          <p:stCondLst>
                                            <p:cond delay="0"/>
                                          </p:stCondLst>
                                        </p:cTn>
                                        <p:tgtEl>
                                          <p:spTgt spid="5"/>
                                        </p:tgtEl>
                                        <p:attrNameLst>
                                          <p:attrName>style.visibility</p:attrName>
                                        </p:attrNameLst>
                                      </p:cBhvr>
                                      <p:to>
                                        <p:strVal val="visible"/>
                                      </p:to>
                                    </p:set>
                                    <p:anim calcmode="lin" valueType="num">
                                      <p:cBhvr>
                                        <p:cTn id="20" dur="1000" fill="hold"/>
                                        <p:tgtEl>
                                          <p:spTgt spid="5"/>
                                        </p:tgtEl>
                                        <p:attrNameLst>
                                          <p:attrName>ppt_w</p:attrName>
                                        </p:attrNameLst>
                                      </p:cBhvr>
                                      <p:tavLst>
                                        <p:tav tm="0">
                                          <p:val>
                                            <p:fltVal val="0"/>
                                          </p:val>
                                        </p:tav>
                                        <p:tav tm="100000">
                                          <p:val>
                                            <p:strVal val="#ppt_w"/>
                                          </p:val>
                                        </p:tav>
                                      </p:tavLst>
                                    </p:anim>
                                    <p:anim calcmode="lin" valueType="num">
                                      <p:cBhvr>
                                        <p:cTn id="21" dur="1000" fill="hold"/>
                                        <p:tgtEl>
                                          <p:spTgt spid="5"/>
                                        </p:tgtEl>
                                        <p:attrNameLst>
                                          <p:attrName>ppt_h</p:attrName>
                                        </p:attrNameLst>
                                      </p:cBhvr>
                                      <p:tavLst>
                                        <p:tav tm="0">
                                          <p:val>
                                            <p:fltVal val="0"/>
                                          </p:val>
                                        </p:tav>
                                        <p:tav tm="100000">
                                          <p:val>
                                            <p:strVal val="#ppt_h"/>
                                          </p:val>
                                        </p:tav>
                                      </p:tavLst>
                                    </p:anim>
                                    <p:anim calcmode="lin" valueType="num">
                                      <p:cBhvr>
                                        <p:cTn id="22" dur="1000" fill="hold"/>
                                        <p:tgtEl>
                                          <p:spTgt spid="5"/>
                                        </p:tgtEl>
                                        <p:attrNameLst>
                                          <p:attrName>style.rotation</p:attrName>
                                        </p:attrNameLst>
                                      </p:cBhvr>
                                      <p:tavLst>
                                        <p:tav tm="0">
                                          <p:val>
                                            <p:fltVal val="90"/>
                                          </p:val>
                                        </p:tav>
                                        <p:tav tm="100000">
                                          <p:val>
                                            <p:fltVal val="0"/>
                                          </p:val>
                                        </p:tav>
                                      </p:tavLst>
                                    </p:anim>
                                    <p:animEffect transition="in" filter="fade">
                                      <p:cBhvr>
                                        <p:cTn id="23" dur="1000"/>
                                        <p:tgtEl>
                                          <p:spTgt spid="5"/>
                                        </p:tgtEl>
                                      </p:cBhvr>
                                    </p:animEffect>
                                  </p:childTnLst>
                                </p:cTn>
                              </p:par>
                            </p:childTnLst>
                          </p:cTn>
                        </p:par>
                        <p:par>
                          <p:cTn id="24" fill="hold">
                            <p:stCondLst>
                              <p:cond delay="5000"/>
                            </p:stCondLst>
                            <p:childTnLst>
                              <p:par>
                                <p:cTn id="25" presetID="2" presetClass="entr" presetSubtype="4"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9" fill="hold">
                            <p:stCondLst>
                              <p:cond delay="7000"/>
                            </p:stCondLst>
                            <p:childTnLst>
                              <p:par>
                                <p:cTn id="30" presetID="2" presetClass="entr" presetSubtype="4"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4" fill="hold">
                            <p:stCondLst>
                              <p:cond delay="9000"/>
                            </p:stCondLst>
                            <p:childTnLst>
                              <p:par>
                                <p:cTn id="35" presetID="2" presetClass="entr" presetSubtype="4"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1000"/>
                            </p:stCondLst>
                            <p:childTnLst>
                              <p:par>
                                <p:cTn id="40" presetID="2" presetClass="entr" presetSubtype="4" fill="hold" grpId="0" nodeType="after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44" fill="hold">
                            <p:stCondLst>
                              <p:cond delay="13000"/>
                            </p:stCondLst>
                            <p:childTnLst>
                              <p:par>
                                <p:cTn id="45" presetID="10" presetClass="entr" presetSubtype="0" fill="hold" nodeType="afterEffect">
                                  <p:stCondLst>
                                    <p:cond delay="0"/>
                                  </p:stCondLst>
                                  <p:childTnLst>
                                    <p:set>
                                      <p:cBhvr>
                                        <p:cTn id="46" dur="1" fill="hold">
                                          <p:stCondLst>
                                            <p:cond delay="0"/>
                                          </p:stCondLst>
                                        </p:cTn>
                                        <p:tgtEl>
                                          <p:spTgt spid="1028"/>
                                        </p:tgtEl>
                                        <p:attrNameLst>
                                          <p:attrName>style.visibility</p:attrName>
                                        </p:attrNameLst>
                                      </p:cBhvr>
                                      <p:to>
                                        <p:strVal val="visible"/>
                                      </p:to>
                                    </p:set>
                                    <p:animEffect transition="in" filter="fade">
                                      <p:cBhvr>
                                        <p:cTn id="47" dur="2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fa-IR" dirty="0"/>
          </a:p>
        </p:txBody>
      </p:sp>
      <p:sp>
        <p:nvSpPr>
          <p:cNvPr id="3" name="Content Placeholder 2"/>
          <p:cNvSpPr>
            <a:spLocks noGrp="1"/>
          </p:cNvSpPr>
          <p:nvPr>
            <p:ph idx="1"/>
          </p:nvPr>
        </p:nvSpPr>
        <p:spPr/>
        <p:txBody>
          <a:bodyPr/>
          <a:lstStyle/>
          <a:p>
            <a:pPr algn="l" rtl="0"/>
            <a:r>
              <a:rPr lang="en-US" sz="2400" dirty="0" err="1" smtClean="0">
                <a:latin typeface="Times New Roman" pitchFamily="18" charset="0"/>
                <a:cs typeface="Times New Roman" pitchFamily="18" charset="0"/>
                <a:hlinkClick r:id="rId2"/>
              </a:rPr>
              <a:t>www.thelancet.com</a:t>
            </a:r>
            <a:endParaRPr lang="en-US" sz="2400" dirty="0" smtClean="0">
              <a:latin typeface="Times New Roman" pitchFamily="18" charset="0"/>
              <a:cs typeface="Times New Roman" pitchFamily="18" charset="0"/>
            </a:endParaRPr>
          </a:p>
          <a:p>
            <a:pPr algn="l" rtl="0"/>
            <a:r>
              <a:rPr lang="en-US" sz="2400" dirty="0" smtClean="0">
                <a:latin typeface="Times New Roman" pitchFamily="18" charset="0"/>
                <a:cs typeface="Times New Roman" pitchFamily="18" charset="0"/>
                <a:hlinkClick r:id="rId3"/>
              </a:rPr>
              <a:t>http://daneshnameh.roshd.ir</a:t>
            </a:r>
            <a:endParaRPr lang="en-US" sz="2400" dirty="0" smtClean="0">
              <a:latin typeface="Times New Roman" pitchFamily="18" charset="0"/>
              <a:cs typeface="Times New Roman" pitchFamily="18" charset="0"/>
            </a:endParaRPr>
          </a:p>
          <a:p>
            <a:pPr algn="l" rtl="0"/>
            <a:r>
              <a:rPr lang="en-US" sz="2400" u="sng" dirty="0" smtClean="0">
                <a:solidFill>
                  <a:srgbClr val="C00000"/>
                </a:solidFill>
              </a:rPr>
              <a:t> http://www.sbmu.ac.ir</a:t>
            </a:r>
          </a:p>
          <a:p>
            <a:pPr algn="l" rtl="0"/>
            <a:r>
              <a:rPr lang="en-US" sz="2400" dirty="0" smtClean="0">
                <a:latin typeface="Times New Roman" pitchFamily="18" charset="0"/>
                <a:cs typeface="Times New Roman" pitchFamily="18" charset="0"/>
              </a:rPr>
              <a:t>Cecil text book  of medicine ,22nd edition ,2004 </a:t>
            </a:r>
          </a:p>
          <a:p>
            <a:pPr algn="l" rtl="0"/>
            <a:r>
              <a:rPr lang="en-US" sz="2400" dirty="0" err="1" smtClean="0">
                <a:latin typeface="Times New Roman" pitchFamily="18" charset="0"/>
                <a:cs typeface="Times New Roman" pitchFamily="18" charset="0"/>
              </a:rPr>
              <a:t>Harrisons</a:t>
            </a:r>
            <a:r>
              <a:rPr lang="en-US" sz="2400" dirty="0" smtClean="0">
                <a:latin typeface="Times New Roman" pitchFamily="18" charset="0"/>
                <a:cs typeface="Times New Roman" pitchFamily="18" charset="0"/>
              </a:rPr>
              <a:t>  principles of internal medicine ,16 </a:t>
            </a:r>
            <a:r>
              <a:rPr lang="en-US" sz="2400" dirty="0" err="1" smtClean="0">
                <a:latin typeface="Times New Roman" pitchFamily="18" charset="0"/>
                <a:cs typeface="Times New Roman" pitchFamily="18" charset="0"/>
              </a:rPr>
              <a:t>th</a:t>
            </a:r>
            <a:r>
              <a:rPr lang="en-US" sz="2400" dirty="0" smtClean="0">
                <a:latin typeface="Times New Roman" pitchFamily="18" charset="0"/>
                <a:cs typeface="Times New Roman" pitchFamily="18" charset="0"/>
              </a:rPr>
              <a:t> edition ,2005 </a:t>
            </a:r>
          </a:p>
          <a:p>
            <a:pPr algn="l" rtl="0"/>
            <a:endParaRPr lang="en-US" sz="2400" dirty="0" smtClean="0">
              <a:latin typeface="Times New Roman" pitchFamily="18" charset="0"/>
              <a:cs typeface="Times New Roman" pitchFamily="18" charset="0"/>
            </a:endParaRPr>
          </a:p>
          <a:p>
            <a:pPr algn="l" rtl="0"/>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4"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 presetClass="entr" presetSubtype="4"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714480" y="285728"/>
            <a:ext cx="7284366"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a-IR"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باتشکر از حضور شما</a:t>
            </a:r>
            <a:endPar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70" decel="100000"/>
                                        <p:tgtEl>
                                          <p:spTgt spid="4"/>
                                        </p:tgtEl>
                                      </p:cBhvr>
                                    </p:animEffect>
                                    <p:animScale>
                                      <p:cBhvr>
                                        <p:cTn id="8" dur="770" decel="100000"/>
                                        <p:tgtEl>
                                          <p:spTgt spid="4"/>
                                        </p:tgtEl>
                                      </p:cBhvr>
                                      <p:from x="10000" y="10000"/>
                                      <p:to x="200000" y="450000"/>
                                    </p:animScale>
                                    <p:animScale>
                                      <p:cBhvr>
                                        <p:cTn id="9" dur="1230" accel="100000" fill="hold">
                                          <p:stCondLst>
                                            <p:cond delay="770"/>
                                          </p:stCondLst>
                                        </p:cTn>
                                        <p:tgtEl>
                                          <p:spTgt spid="4"/>
                                        </p:tgtEl>
                                      </p:cBhvr>
                                      <p:from x="200000" y="450000"/>
                                      <p:to x="100000" y="100000"/>
                                    </p:animScale>
                                    <p:set>
                                      <p:cBhvr>
                                        <p:cTn id="10" dur="770" fill="hold"/>
                                        <p:tgtEl>
                                          <p:spTgt spid="4"/>
                                        </p:tgtEl>
                                        <p:attrNameLst>
                                          <p:attrName>ppt_x</p:attrName>
                                        </p:attrNameLst>
                                      </p:cBhvr>
                                      <p:to>
                                        <p:strVal val="(0.5)"/>
                                      </p:to>
                                    </p:set>
                                    <p:anim from="(0.5)" to="(#ppt_x)" calcmode="lin" valueType="num">
                                      <p:cBhvr>
                                        <p:cTn id="11" dur="1230" accel="100000" fill="hold">
                                          <p:stCondLst>
                                            <p:cond delay="770"/>
                                          </p:stCondLst>
                                        </p:cTn>
                                        <p:tgtEl>
                                          <p:spTgt spid="4"/>
                                        </p:tgtEl>
                                        <p:attrNameLst>
                                          <p:attrName>ppt_x</p:attrName>
                                        </p:attrNameLst>
                                      </p:cBhvr>
                                    </p:anim>
                                    <p:set>
                                      <p:cBhvr>
                                        <p:cTn id="12" dur="770" fill="hold"/>
                                        <p:tgtEl>
                                          <p:spTgt spid="4"/>
                                        </p:tgtEl>
                                        <p:attrNameLst>
                                          <p:attrName>ppt_y</p:attrName>
                                        </p:attrNameLst>
                                      </p:cBhvr>
                                      <p:to>
                                        <p:strVal val="(#ppt_y+0.4)"/>
                                      </p:to>
                                    </p:set>
                                    <p:anim from="(#ppt_y+0.4)" to="(#ppt_y)" calcmode="lin" valueType="num">
                                      <p:cBhvr>
                                        <p:cTn id="13" dur="1230" accel="100000" fill="hold">
                                          <p:stCondLst>
                                            <p:cond delay="770"/>
                                          </p:stCondLst>
                                        </p:cTn>
                                        <p:tgtEl>
                                          <p:spTgt spid="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714356"/>
            <a:ext cx="8553480" cy="838200"/>
          </a:xfrm>
        </p:spPr>
        <p:txBody>
          <a:bodyPr>
            <a:normAutofit fontScale="90000"/>
          </a:bodyPr>
          <a:lstStyle/>
          <a:p>
            <a:pPr algn="r"/>
            <a:r>
              <a:rPr lang="ar-SA" b="1" dirty="0" smtClean="0"/>
              <a:t>اطلاعات اولیه</a:t>
            </a:r>
            <a:r>
              <a:rPr lang="en-US" b="1" dirty="0" smtClean="0"/>
              <a:t> </a:t>
            </a:r>
            <a:r>
              <a:rPr lang="en-US" dirty="0" smtClean="0"/>
              <a:t/>
            </a:r>
            <a:br>
              <a:rPr lang="en-US" dirty="0" smtClean="0"/>
            </a:br>
            <a:endParaRPr lang="fa-IR" dirty="0"/>
          </a:p>
        </p:txBody>
      </p:sp>
      <p:sp>
        <p:nvSpPr>
          <p:cNvPr id="3" name="Content Placeholder 2"/>
          <p:cNvSpPr>
            <a:spLocks noGrp="1"/>
          </p:cNvSpPr>
          <p:nvPr>
            <p:ph idx="1"/>
          </p:nvPr>
        </p:nvSpPr>
        <p:spPr>
          <a:xfrm>
            <a:off x="304800" y="1554162"/>
            <a:ext cx="8553480" cy="4525963"/>
          </a:xfrm>
        </p:spPr>
        <p:txBody>
          <a:bodyPr>
            <a:normAutofit lnSpcReduction="10000"/>
          </a:bodyPr>
          <a:lstStyle/>
          <a:p>
            <a:pPr algn="justLow"/>
            <a:r>
              <a:rPr lang="ar-SA" sz="2800" dirty="0" smtClean="0">
                <a:solidFill>
                  <a:schemeClr val="tx1"/>
                </a:solidFill>
                <a:latin typeface="Times New Roman" pitchFamily="18" charset="0"/>
                <a:cs typeface="Times New Roman" pitchFamily="18" charset="0"/>
              </a:rPr>
              <a:t>تقریبا تمامی اکسیژنی که در خون</a:t>
            </a:r>
            <a:r>
              <a:rPr lang="en-US" sz="2800" dirty="0" smtClean="0">
                <a:solidFill>
                  <a:schemeClr val="tx1"/>
                </a:solidFill>
                <a:latin typeface="Times New Roman" pitchFamily="18" charset="0"/>
                <a:cs typeface="Times New Roman" pitchFamily="18" charset="0"/>
              </a:rPr>
              <a:t> </a:t>
            </a:r>
            <a:r>
              <a:rPr lang="ar-SA" sz="2800" dirty="0" smtClean="0">
                <a:solidFill>
                  <a:schemeClr val="tx1"/>
                </a:solidFill>
                <a:latin typeface="Times New Roman" pitchFamily="18" charset="0"/>
                <a:cs typeface="Times New Roman" pitchFamily="18" charset="0"/>
              </a:rPr>
              <a:t>حمل می‌گردد، به هموگلوبین موجود در گلبولهای قرمز خون متصل می‌باشد. گلبولهای قرمز طبیعی انسان، دیسکهای مقعرالطرفین کوچک با قطر 9 - 6 میکرومتر می‌باشند. این سلولها از سلولهای بنیادی پیش ساز به نام هموسیتوبلاستها در مغز استخوان</a:t>
            </a:r>
            <a:r>
              <a:rPr lang="en-US" sz="2800" dirty="0" smtClean="0">
                <a:solidFill>
                  <a:schemeClr val="tx1"/>
                </a:solidFill>
                <a:latin typeface="Times New Roman" pitchFamily="18" charset="0"/>
                <a:cs typeface="Times New Roman" pitchFamily="18" charset="0"/>
              </a:rPr>
              <a:t> </a:t>
            </a:r>
            <a:r>
              <a:rPr lang="ar-SA" sz="2800" dirty="0" smtClean="0">
                <a:solidFill>
                  <a:schemeClr val="tx1"/>
                </a:solidFill>
                <a:latin typeface="Times New Roman" pitchFamily="18" charset="0"/>
                <a:cs typeface="Times New Roman" pitchFamily="18" charset="0"/>
              </a:rPr>
              <a:t>ساخته می‌شوند. در طی میتوز و فرایند بالغ شدن گلبولها، سلولهای بنیادی تولید سلولهای دختری می‌نمایند که مقادیر زیادی هموگلوبین ساخته و سپس اندامکهای داخل سلولی مانند هسته،</a:t>
            </a:r>
            <a:r>
              <a:rPr lang="en-US" sz="2800" dirty="0" smtClean="0">
                <a:solidFill>
                  <a:schemeClr val="tx1"/>
                </a:solidFill>
                <a:latin typeface="Times New Roman" pitchFamily="18" charset="0"/>
                <a:cs typeface="Times New Roman" pitchFamily="18" charset="0"/>
              </a:rPr>
              <a:t> </a:t>
            </a:r>
            <a:r>
              <a:rPr lang="ar-SA" sz="2800" dirty="0" smtClean="0">
                <a:solidFill>
                  <a:schemeClr val="tx1"/>
                </a:solidFill>
                <a:latin typeface="Times New Roman" pitchFamily="18" charset="0"/>
                <a:cs typeface="Times New Roman" pitchFamily="18" charset="0"/>
              </a:rPr>
              <a:t>میتوکندری</a:t>
            </a:r>
            <a:r>
              <a:rPr lang="en-US" sz="2800" dirty="0" smtClean="0">
                <a:solidFill>
                  <a:schemeClr val="tx1"/>
                </a:solidFill>
                <a:latin typeface="Times New Roman" pitchFamily="18" charset="0"/>
                <a:cs typeface="Times New Roman" pitchFamily="18" charset="0"/>
              </a:rPr>
              <a:t> </a:t>
            </a:r>
            <a:r>
              <a:rPr lang="ar-SA" sz="2800" dirty="0" smtClean="0">
                <a:solidFill>
                  <a:schemeClr val="tx1"/>
                </a:solidFill>
                <a:latin typeface="Times New Roman" pitchFamily="18" charset="0"/>
                <a:cs typeface="Times New Roman" pitchFamily="18" charset="0"/>
              </a:rPr>
              <a:t>و ... را از دست می‌دهند. فعالیت اصلی گلبول قرمز، حمل هموگلوبین است که با غلظت بالا به صورت محلول در سیتوزول</a:t>
            </a:r>
            <a:r>
              <a:rPr lang="en-US" sz="2800" dirty="0" smtClean="0">
                <a:solidFill>
                  <a:schemeClr val="tx1"/>
                </a:solidFill>
                <a:latin typeface="Times New Roman" pitchFamily="18" charset="0"/>
                <a:cs typeface="Times New Roman" pitchFamily="18" charset="0"/>
              </a:rPr>
              <a:t> </a:t>
            </a:r>
            <a:r>
              <a:rPr lang="ar-SA" sz="2800" dirty="0" smtClean="0">
                <a:solidFill>
                  <a:schemeClr val="tx1"/>
                </a:solidFill>
                <a:latin typeface="Times New Roman" pitchFamily="18" charset="0"/>
                <a:cs typeface="Times New Roman" pitchFamily="18" charset="0"/>
              </a:rPr>
              <a:t>وجود دارد</a:t>
            </a:r>
            <a:r>
              <a:rPr lang="en-US" sz="2800" dirty="0" smtClean="0">
                <a:solidFill>
                  <a:schemeClr val="tx1"/>
                </a:solidFill>
                <a:latin typeface="Times New Roman" pitchFamily="18" charset="0"/>
                <a:cs typeface="Times New Roman" pitchFamily="18" charset="0"/>
              </a:rPr>
              <a:t>.</a:t>
            </a:r>
            <a:r>
              <a:rPr lang="fa-IR" sz="2800" dirty="0" smtClean="0">
                <a:solidFill>
                  <a:schemeClr val="tx1"/>
                </a:solidFill>
                <a:latin typeface="Times New Roman" pitchFamily="18" charset="0"/>
                <a:cs typeface="Times New Roman" pitchFamily="18" charset="0"/>
              </a:rPr>
              <a:t>   </a:t>
            </a:r>
            <a:r>
              <a:rPr lang="en-US" sz="2800" dirty="0" smtClean="0">
                <a:solidFill>
                  <a:schemeClr val="tx1"/>
                </a:solidFill>
                <a:latin typeface="Times New Roman" pitchFamily="18" charset="0"/>
                <a:cs typeface="Times New Roman" pitchFamily="18" charset="0"/>
              </a:rPr>
              <a:t> </a:t>
            </a:r>
            <a:r>
              <a:rPr lang="en-US" dirty="0" smtClean="0">
                <a:solidFill>
                  <a:schemeClr val="tx1"/>
                </a:solidFill>
              </a:rPr>
              <a:t/>
            </a:r>
            <a:br>
              <a:rPr lang="en-US" dirty="0" smtClean="0">
                <a:solidFill>
                  <a:schemeClr val="tx1"/>
                </a:solidFill>
              </a:rPr>
            </a:br>
            <a:endParaRPr lang="en-US" dirty="0" smtClean="0">
              <a:solidFill>
                <a:schemeClr val="tx1"/>
              </a:solidFill>
            </a:endParaRPr>
          </a:p>
          <a:p>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b="1" dirty="0" smtClean="0">
                <a:latin typeface="Times New Roman" pitchFamily="18" charset="0"/>
              </a:rPr>
              <a:t>  </a:t>
            </a:r>
            <a:r>
              <a:rPr lang="ar-SA" sz="3200" b="1" dirty="0" smtClean="0">
                <a:latin typeface="Times New Roman" pitchFamily="18" charset="0"/>
              </a:rPr>
              <a:t>کم خونی</a:t>
            </a:r>
            <a:r>
              <a:rPr lang="en-US" sz="3200" b="1" dirty="0" smtClean="0">
                <a:latin typeface="Times New Roman" pitchFamily="18" charset="0"/>
              </a:rPr>
              <a:t> (</a:t>
            </a:r>
            <a:r>
              <a:rPr lang="en-US" sz="3200" b="1" dirty="0" err="1" smtClean="0">
                <a:latin typeface="Times New Roman" pitchFamily="18" charset="0"/>
              </a:rPr>
              <a:t>ANemia</a:t>
            </a:r>
            <a:r>
              <a:rPr lang="en-US" sz="3200" b="1" dirty="0" smtClean="0">
                <a:latin typeface="Times New Roman" pitchFamily="18" charset="0"/>
              </a:rPr>
              <a:t>) </a:t>
            </a:r>
            <a:endParaRPr lang="fa-IR" sz="3200" b="1" dirty="0">
              <a:latin typeface="Times New Roman" pitchFamily="18" charset="0"/>
            </a:endParaRPr>
          </a:p>
        </p:txBody>
      </p:sp>
      <p:sp>
        <p:nvSpPr>
          <p:cNvPr id="3" name="Content Placeholder 2"/>
          <p:cNvSpPr>
            <a:spLocks noGrp="1"/>
          </p:cNvSpPr>
          <p:nvPr>
            <p:ph idx="1"/>
          </p:nvPr>
        </p:nvSpPr>
        <p:spPr/>
        <p:txBody>
          <a:bodyPr/>
          <a:lstStyle/>
          <a:p>
            <a:pPr algn="justLow"/>
            <a:r>
              <a:rPr lang="ar-SA" sz="2800" dirty="0" smtClean="0">
                <a:latin typeface="Times New Roman" pitchFamily="18" charset="0"/>
                <a:cs typeface="Times New Roman" pitchFamily="18" charset="0"/>
              </a:rPr>
              <a:t>کم خونی یا آنمی</a:t>
            </a:r>
            <a:r>
              <a:rPr lang="en-US" sz="2800" dirty="0" smtClean="0">
                <a:latin typeface="Times New Roman" pitchFamily="18" charset="0"/>
                <a:cs typeface="Times New Roman" pitchFamily="18" charset="0"/>
              </a:rPr>
              <a:t> (Anemia) </a:t>
            </a:r>
            <a:r>
              <a:rPr lang="ar-SA" sz="2800" dirty="0" smtClean="0">
                <a:latin typeface="Times New Roman" pitchFamily="18" charset="0"/>
                <a:cs typeface="Times New Roman" pitchFamily="18" charset="0"/>
              </a:rPr>
              <a:t>به معنی کمبود تعداد </a:t>
            </a:r>
            <a:r>
              <a:rPr lang="ar-SA" sz="28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گویچه‌های قرمز خون</a:t>
            </a:r>
            <a:r>
              <a:rPr lang="en-US" sz="28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ar-SA" sz="2800" dirty="0" smtClean="0">
                <a:latin typeface="Times New Roman" pitchFamily="18" charset="0"/>
                <a:cs typeface="Times New Roman" pitchFamily="18" charset="0"/>
              </a:rPr>
              <a:t>است. کم خونی دارای انواع مختلف است که می‌تواند به علت عدم سنتز هموگلوبین، کمبود آهن</a:t>
            </a:r>
            <a:r>
              <a:rPr lang="en-US" sz="2800" dirty="0" smtClean="0">
                <a:latin typeface="Times New Roman" pitchFamily="18" charset="0"/>
                <a:cs typeface="Times New Roman" pitchFamily="18" charset="0"/>
              </a:rPr>
              <a:t> </a:t>
            </a:r>
            <a:r>
              <a:rPr lang="ar-SA" sz="2800" dirty="0" smtClean="0">
                <a:latin typeface="Times New Roman" pitchFamily="18" charset="0"/>
                <a:cs typeface="Times New Roman" pitchFamily="18" charset="0"/>
              </a:rPr>
              <a:t>در ساختار هموگلوبین، دفع بسیار سریع یا تولید بسیار آهسته گلبولهای قرمز باشد.</a:t>
            </a:r>
            <a:endParaRPr lang="en-US" sz="2800" dirty="0" smtClean="0">
              <a:latin typeface="Times New Roman" pitchFamily="18" charset="0"/>
              <a:cs typeface="Times New Roman" pitchFamily="18" charset="0"/>
            </a:endParaRPr>
          </a:p>
          <a:p>
            <a:endParaRPr lang="fa-IR" dirty="0"/>
          </a:p>
        </p:txBody>
      </p:sp>
      <p:pic>
        <p:nvPicPr>
          <p:cNvPr id="6" name="Picture 5" descr="A2VFJ8MCARBCKLJCAQKRNNXCA98YZN3CAVRRDYTCAPKTE68CAX46J2JCA30EWKJCAJ949TBCAD8XLP3CAKXNHFICARIMATUCA9MC048CAYK47M1CAJ6C9K2CADLM86YCABCNCKTCA4EI3MOCA16INKVCATKM5PL.jpg"/>
          <p:cNvPicPr>
            <a:picLocks noChangeAspect="1"/>
          </p:cNvPicPr>
          <p:nvPr/>
        </p:nvPicPr>
        <p:blipFill>
          <a:blip r:embed="rId2"/>
          <a:stretch>
            <a:fillRect/>
          </a:stretch>
        </p:blipFill>
        <p:spPr>
          <a:xfrm rot="20580201">
            <a:off x="1789693" y="3615256"/>
            <a:ext cx="2606071" cy="2370318"/>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3000"/>
                            </p:stCondLst>
                            <p:childTnLst>
                              <p:par>
                                <p:cTn id="14" presetID="19" presetClass="entr" presetSubtype="1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5000" fill="hold"/>
                                        <p:tgtEl>
                                          <p:spTgt spid="6"/>
                                        </p:tgtEl>
                                        <p:attrNameLst>
                                          <p:attrName>ppt_w</p:attrName>
                                        </p:attrNameLst>
                                      </p:cBhvr>
                                      <p:tavLst>
                                        <p:tav tm="0" fmla="#ppt_w*sin(2.5*pi*$)">
                                          <p:val>
                                            <p:fltVal val="0"/>
                                          </p:val>
                                        </p:tav>
                                        <p:tav tm="100000">
                                          <p:val>
                                            <p:fltVal val="1"/>
                                          </p:val>
                                        </p:tav>
                                      </p:tavLst>
                                    </p:anim>
                                    <p:anim calcmode="lin" valueType="num">
                                      <p:cBhvr>
                                        <p:cTn id="17" dur="5000" fill="hold"/>
                                        <p:tgtEl>
                                          <p:spTgt spid="6"/>
                                        </p:tgtEl>
                                        <p:attrNameLst>
                                          <p:attrName>ppt_h</p:attrName>
                                        </p:attrNameLst>
                                      </p:cBhvr>
                                      <p:tavLst>
                                        <p:tav tm="0">
                                          <p:val>
                                            <p:strVal val="#ppt_h"/>
                                          </p:val>
                                        </p:tav>
                                        <p:tav tm="100000">
                                          <p:val>
                                            <p:strVal val="#ppt_h"/>
                                          </p:val>
                                        </p:tav>
                                      </p:tavLst>
                                    </p:anim>
                                  </p:childTnLst>
                                </p:cTn>
                              </p:par>
                            </p:childTnLst>
                          </p:cTn>
                        </p:par>
                        <p:par>
                          <p:cTn id="18" fill="hold">
                            <p:stCondLst>
                              <p:cond delay="8000"/>
                            </p:stCondLst>
                            <p:childTnLst>
                              <p:par>
                                <p:cTn id="19" presetID="19" presetClass="entr" presetSubtype="10"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0" fill="hold"/>
                                        <p:tgtEl>
                                          <p:spTgt spid="6"/>
                                        </p:tgtEl>
                                        <p:attrNameLst>
                                          <p:attrName>ppt_w</p:attrName>
                                        </p:attrNameLst>
                                      </p:cBhvr>
                                      <p:tavLst>
                                        <p:tav tm="0" fmla="#ppt_w*sin(2.5*pi*$)">
                                          <p:val>
                                            <p:fltVal val="0"/>
                                          </p:val>
                                        </p:tav>
                                        <p:tav tm="100000">
                                          <p:val>
                                            <p:fltVal val="1"/>
                                          </p:val>
                                        </p:tav>
                                      </p:tavLst>
                                    </p:anim>
                                    <p:anim calcmode="lin" valueType="num">
                                      <p:cBhvr>
                                        <p:cTn id="22" dur="5000" fill="hold"/>
                                        <p:tgtEl>
                                          <p:spTgt spid="6"/>
                                        </p:tgtEl>
                                        <p:attrNameLst>
                                          <p:attrName>ppt_h</p:attrName>
                                        </p:attrNameLst>
                                      </p:cBhvr>
                                      <p:tavLst>
                                        <p:tav tm="0">
                                          <p:val>
                                            <p:strVal val="#ppt_h"/>
                                          </p:val>
                                        </p:tav>
                                        <p:tav tm="100000">
                                          <p:val>
                                            <p:strVal val="#ppt_h"/>
                                          </p:val>
                                        </p:tav>
                                      </p:tavLst>
                                    </p:anim>
                                  </p:childTnLst>
                                </p:cTn>
                              </p:par>
                            </p:childTnLst>
                          </p:cTn>
                        </p:par>
                        <p:par>
                          <p:cTn id="23" fill="hold">
                            <p:stCondLst>
                              <p:cond delay="13000"/>
                            </p:stCondLst>
                            <p:childTnLst>
                              <p:par>
                                <p:cTn id="24" presetID="19" presetClass="entr" presetSubtype="10"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5000" fill="hold"/>
                                        <p:tgtEl>
                                          <p:spTgt spid="6"/>
                                        </p:tgtEl>
                                        <p:attrNameLst>
                                          <p:attrName>ppt_w</p:attrName>
                                        </p:attrNameLst>
                                      </p:cBhvr>
                                      <p:tavLst>
                                        <p:tav tm="0" fmla="#ppt_w*sin(2.5*pi*$)">
                                          <p:val>
                                            <p:fltVal val="0"/>
                                          </p:val>
                                        </p:tav>
                                        <p:tav tm="100000">
                                          <p:val>
                                            <p:fltVal val="1"/>
                                          </p:val>
                                        </p:tav>
                                      </p:tavLst>
                                    </p:anim>
                                    <p:anim calcmode="lin" valueType="num">
                                      <p:cBhvr>
                                        <p:cTn id="27" dur="5000" fill="hold"/>
                                        <p:tgtEl>
                                          <p:spTgt spid="6"/>
                                        </p:tgtEl>
                                        <p:attrNameLst>
                                          <p:attrName>ppt_h</p:attrName>
                                        </p:attrNameLst>
                                      </p:cBhvr>
                                      <p:tavLst>
                                        <p:tav tm="0">
                                          <p:val>
                                            <p:strVal val="#ppt_h"/>
                                          </p:val>
                                        </p:tav>
                                        <p:tav tm="100000">
                                          <p:val>
                                            <p:strVal val="#ppt_h"/>
                                          </p:val>
                                        </p:tav>
                                      </p:tavLst>
                                    </p:anim>
                                  </p:childTnLst>
                                </p:cTn>
                              </p:par>
                            </p:childTnLst>
                          </p:cTn>
                        </p:par>
                        <p:par>
                          <p:cTn id="28" fill="hold">
                            <p:stCondLst>
                              <p:cond delay="18000"/>
                            </p:stCondLst>
                            <p:childTnLst>
                              <p:par>
                                <p:cTn id="29" presetID="19" presetClass="entr" presetSubtype="10" fill="hold" nodeType="after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0" fill="hold"/>
                                        <p:tgtEl>
                                          <p:spTgt spid="6"/>
                                        </p:tgtEl>
                                        <p:attrNameLst>
                                          <p:attrName>ppt_w</p:attrName>
                                        </p:attrNameLst>
                                      </p:cBhvr>
                                      <p:tavLst>
                                        <p:tav tm="0" fmla="#ppt_w*sin(2.5*pi*$)">
                                          <p:val>
                                            <p:fltVal val="0"/>
                                          </p:val>
                                        </p:tav>
                                        <p:tav tm="100000">
                                          <p:val>
                                            <p:fltVal val="1"/>
                                          </p:val>
                                        </p:tav>
                                      </p:tavLst>
                                    </p:anim>
                                    <p:anim calcmode="lin" valueType="num">
                                      <p:cBhvr>
                                        <p:cTn id="32" dur="5000" fill="hold"/>
                                        <p:tgtEl>
                                          <p:spTgt spid="6"/>
                                        </p:tgtEl>
                                        <p:attrNameLst>
                                          <p:attrName>ppt_h</p:attrName>
                                        </p:attrNameLst>
                                      </p:cBhvr>
                                      <p:tavLst>
                                        <p:tav tm="0">
                                          <p:val>
                                            <p:strVal val="#ppt_h"/>
                                          </p:val>
                                        </p:tav>
                                        <p:tav tm="100000">
                                          <p:val>
                                            <p:strVal val="#ppt_h"/>
                                          </p:val>
                                        </p:tav>
                                      </p:tavLst>
                                    </p:anim>
                                  </p:childTnLst>
                                </p:cTn>
                              </p:par>
                            </p:childTnLst>
                          </p:cTn>
                        </p:par>
                        <p:par>
                          <p:cTn id="33" fill="hold">
                            <p:stCondLst>
                              <p:cond delay="23000"/>
                            </p:stCondLst>
                            <p:childTnLst>
                              <p:par>
                                <p:cTn id="34" presetID="19" presetClass="entr" presetSubtype="10" fill="hold" nodeType="after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p:cTn id="36" dur="5000" fill="hold"/>
                                        <p:tgtEl>
                                          <p:spTgt spid="6"/>
                                        </p:tgtEl>
                                        <p:attrNameLst>
                                          <p:attrName>ppt_w</p:attrName>
                                        </p:attrNameLst>
                                      </p:cBhvr>
                                      <p:tavLst>
                                        <p:tav tm="0" fmla="#ppt_w*sin(2.5*pi*$)">
                                          <p:val>
                                            <p:fltVal val="0"/>
                                          </p:val>
                                        </p:tav>
                                        <p:tav tm="100000">
                                          <p:val>
                                            <p:fltVal val="1"/>
                                          </p:val>
                                        </p:tav>
                                      </p:tavLst>
                                    </p:anim>
                                    <p:anim calcmode="lin" valueType="num">
                                      <p:cBhvr>
                                        <p:cTn id="37" dur="5000" fill="hold"/>
                                        <p:tgtEl>
                                          <p:spTgt spid="6"/>
                                        </p:tgtEl>
                                        <p:attrNameLst>
                                          <p:attrName>ppt_h</p:attrName>
                                        </p:attrNameLst>
                                      </p:cBhvr>
                                      <p:tavLst>
                                        <p:tav tm="0">
                                          <p:val>
                                            <p:strVal val="#ppt_h"/>
                                          </p:val>
                                        </p:tav>
                                        <p:tav tm="100000">
                                          <p:val>
                                            <p:strVal val="#ppt_h"/>
                                          </p:val>
                                        </p:tav>
                                      </p:tavLst>
                                    </p:anim>
                                  </p:childTnLst>
                                </p:cTn>
                              </p:par>
                            </p:childTnLst>
                          </p:cTn>
                        </p:par>
                        <p:par>
                          <p:cTn id="38" fill="hold">
                            <p:stCondLst>
                              <p:cond delay="28000"/>
                            </p:stCondLst>
                            <p:childTnLst>
                              <p:par>
                                <p:cTn id="39" presetID="19" presetClass="entr" presetSubtype="10" fill="hold" nodeType="afterEffect">
                                  <p:stCondLst>
                                    <p:cond delay="0"/>
                                  </p:stCondLst>
                                  <p:childTnLst>
                                    <p:set>
                                      <p:cBhvr>
                                        <p:cTn id="40" dur="1" fill="hold">
                                          <p:stCondLst>
                                            <p:cond delay="0"/>
                                          </p:stCondLst>
                                        </p:cTn>
                                        <p:tgtEl>
                                          <p:spTgt spid="6"/>
                                        </p:tgtEl>
                                        <p:attrNameLst>
                                          <p:attrName>style.visibility</p:attrName>
                                        </p:attrNameLst>
                                      </p:cBhvr>
                                      <p:to>
                                        <p:strVal val="visible"/>
                                      </p:to>
                                    </p:set>
                                    <p:anim calcmode="lin" valueType="num">
                                      <p:cBhvr>
                                        <p:cTn id="41" dur="5000" fill="hold"/>
                                        <p:tgtEl>
                                          <p:spTgt spid="6"/>
                                        </p:tgtEl>
                                        <p:attrNameLst>
                                          <p:attrName>ppt_w</p:attrName>
                                        </p:attrNameLst>
                                      </p:cBhvr>
                                      <p:tavLst>
                                        <p:tav tm="0" fmla="#ppt_w*sin(2.5*pi*$)">
                                          <p:val>
                                            <p:fltVal val="0"/>
                                          </p:val>
                                        </p:tav>
                                        <p:tav tm="100000">
                                          <p:val>
                                            <p:fltVal val="1"/>
                                          </p:val>
                                        </p:tav>
                                      </p:tavLst>
                                    </p:anim>
                                    <p:anim calcmode="lin" valueType="num">
                                      <p:cBhvr>
                                        <p:cTn id="42" dur="5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642918"/>
            <a:ext cx="8410604" cy="838200"/>
          </a:xfrm>
        </p:spPr>
        <p:txBody>
          <a:bodyPr>
            <a:normAutofit fontScale="90000"/>
          </a:bodyPr>
          <a:lstStyle/>
          <a:p>
            <a:pPr algn="r"/>
            <a:r>
              <a:rPr lang="fa-IR" b="1" dirty="0" smtClean="0"/>
              <a:t>عوامل بروز  بیماری :</a:t>
            </a:r>
            <a:r>
              <a:rPr lang="en-US" dirty="0" smtClean="0"/>
              <a:t/>
            </a:r>
            <a:br>
              <a:rPr lang="en-US" dirty="0" smtClean="0"/>
            </a:br>
            <a:endParaRPr lang="fa-IR" dirty="0"/>
          </a:p>
        </p:txBody>
      </p:sp>
      <p:sp>
        <p:nvSpPr>
          <p:cNvPr id="3" name="Content Placeholder 2"/>
          <p:cNvSpPr>
            <a:spLocks noGrp="1"/>
          </p:cNvSpPr>
          <p:nvPr>
            <p:ph idx="1"/>
          </p:nvPr>
        </p:nvSpPr>
        <p:spPr>
          <a:xfrm>
            <a:off x="304800" y="1554162"/>
            <a:ext cx="8553480" cy="4525963"/>
          </a:xfrm>
        </p:spPr>
        <p:txBody>
          <a:bodyPr/>
          <a:lstStyle/>
          <a:p>
            <a:r>
              <a:rPr lang="fa-IR" sz="2800" dirty="0" smtClean="0">
                <a:latin typeface="Times New Roman" pitchFamily="18" charset="0"/>
                <a:cs typeface="Times New Roman" pitchFamily="18" charset="0"/>
              </a:rPr>
              <a:t>بطور عمده علل اصلی کم خونی را می توان در دو دسته طبقه بندی کرد :</a:t>
            </a:r>
          </a:p>
          <a:p>
            <a:pPr>
              <a:buNone/>
            </a:pPr>
            <a:endParaRPr lang="en-US" sz="2800" dirty="0" smtClean="0">
              <a:latin typeface="Times New Roman" pitchFamily="18" charset="0"/>
              <a:cs typeface="Times New Roman" pitchFamily="18" charset="0"/>
            </a:endParaRPr>
          </a:p>
          <a:p>
            <a:pPr>
              <a:buNone/>
            </a:pPr>
            <a:r>
              <a:rPr lang="fa-IR" sz="2800" dirty="0"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1- کاهش تولید گلبولهای قرمز</a:t>
            </a:r>
            <a:r>
              <a:rPr lang="fa-IR" sz="2800" dirty="0" smtClean="0">
                <a:latin typeface="Times New Roman" pitchFamily="18" charset="0"/>
                <a:cs typeface="Times New Roman" pitchFamily="18" charset="0"/>
              </a:rPr>
              <a:t> </a:t>
            </a:r>
          </a:p>
          <a:p>
            <a:pPr>
              <a:buNone/>
            </a:pPr>
            <a:r>
              <a:rPr lang="fa-IR"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buNone/>
            </a:pPr>
            <a:r>
              <a:rPr lang="fa-IR" sz="2800" dirty="0"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2- افزایش تخریب ویا از دست دادن گلبولهای قرمز </a:t>
            </a:r>
            <a:endParaRPr lang="en-US" sz="2800" dirty="0"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endParaRPr lang="fa-IR" dirty="0"/>
          </a:p>
        </p:txBody>
      </p:sp>
      <p:pic>
        <p:nvPicPr>
          <p:cNvPr id="4" name="Picture 3" descr="malaria2.jpg"/>
          <p:cNvPicPr>
            <a:picLocks noChangeAspect="1"/>
          </p:cNvPicPr>
          <p:nvPr/>
        </p:nvPicPr>
        <p:blipFill>
          <a:blip r:embed="rId2"/>
          <a:stretch>
            <a:fillRect/>
          </a:stretch>
        </p:blipFill>
        <p:spPr>
          <a:xfrm rot="20651842">
            <a:off x="947034" y="4227056"/>
            <a:ext cx="1938338" cy="197789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2500"/>
                            </p:stCondLst>
                            <p:childTnLst>
                              <p:par>
                                <p:cTn id="14" presetID="2" presetClass="entr" presetSubtype="4"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8" fill="hold">
                            <p:stCondLst>
                              <p:cond delay="4500"/>
                            </p:stCondLst>
                            <p:childTnLst>
                              <p:par>
                                <p:cTn id="19" presetID="2" presetClass="entr" presetSubtype="4" fill="hold" grpId="0"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3" fill="hold">
                            <p:stCondLst>
                              <p:cond delay="6500"/>
                            </p:stCondLst>
                            <p:childTnLst>
                              <p:par>
                                <p:cTn id="24" presetID="31" presetClass="entr" presetSubtype="0" fill="hold" nodeType="afterEffect">
                                  <p:stCondLst>
                                    <p:cond delay="0"/>
                                  </p:stCondLst>
                                  <p:iterate type="lt">
                                    <p:tmPct val="5000"/>
                                  </p:iterate>
                                  <p:childTnLst>
                                    <p:set>
                                      <p:cBhvr>
                                        <p:cTn id="25" dur="1" fill="hold">
                                          <p:stCondLst>
                                            <p:cond delay="0"/>
                                          </p:stCondLst>
                                        </p:cTn>
                                        <p:tgtEl>
                                          <p:spTgt spid="4"/>
                                        </p:tgtEl>
                                        <p:attrNameLst>
                                          <p:attrName>style.visibility</p:attrName>
                                        </p:attrNameLst>
                                      </p:cBhvr>
                                      <p:to>
                                        <p:strVal val="visible"/>
                                      </p:to>
                                    </p:set>
                                    <p:anim calcmode="lin" valueType="num">
                                      <p:cBhvr>
                                        <p:cTn id="26" dur="1000" fill="hold"/>
                                        <p:tgtEl>
                                          <p:spTgt spid="4"/>
                                        </p:tgtEl>
                                        <p:attrNameLst>
                                          <p:attrName>ppt_w</p:attrName>
                                        </p:attrNameLst>
                                      </p:cBhvr>
                                      <p:tavLst>
                                        <p:tav tm="0">
                                          <p:val>
                                            <p:fltVal val="0"/>
                                          </p:val>
                                        </p:tav>
                                        <p:tav tm="100000">
                                          <p:val>
                                            <p:strVal val="#ppt_w"/>
                                          </p:val>
                                        </p:tav>
                                      </p:tavLst>
                                    </p:anim>
                                    <p:anim calcmode="lin" valueType="num">
                                      <p:cBhvr>
                                        <p:cTn id="27" dur="1000" fill="hold"/>
                                        <p:tgtEl>
                                          <p:spTgt spid="4"/>
                                        </p:tgtEl>
                                        <p:attrNameLst>
                                          <p:attrName>ppt_h</p:attrName>
                                        </p:attrNameLst>
                                      </p:cBhvr>
                                      <p:tavLst>
                                        <p:tav tm="0">
                                          <p:val>
                                            <p:fltVal val="0"/>
                                          </p:val>
                                        </p:tav>
                                        <p:tav tm="100000">
                                          <p:val>
                                            <p:strVal val="#ppt_h"/>
                                          </p:val>
                                        </p:tav>
                                      </p:tavLst>
                                    </p:anim>
                                    <p:anim calcmode="lin" valueType="num">
                                      <p:cBhvr>
                                        <p:cTn id="28" dur="1000" fill="hold"/>
                                        <p:tgtEl>
                                          <p:spTgt spid="4"/>
                                        </p:tgtEl>
                                        <p:attrNameLst>
                                          <p:attrName>style.rotation</p:attrName>
                                        </p:attrNameLst>
                                      </p:cBhvr>
                                      <p:tavLst>
                                        <p:tav tm="0">
                                          <p:val>
                                            <p:fltVal val="90"/>
                                          </p:val>
                                        </p:tav>
                                        <p:tav tm="100000">
                                          <p:val>
                                            <p:fltVal val="0"/>
                                          </p:val>
                                        </p:tav>
                                      </p:tavLst>
                                    </p:anim>
                                    <p:animEffect transition="in" filter="fade">
                                      <p:cBhvr>
                                        <p:cTn id="2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714356"/>
            <a:ext cx="8482042" cy="838200"/>
          </a:xfrm>
        </p:spPr>
        <p:txBody>
          <a:bodyPr>
            <a:normAutofit fontScale="90000"/>
          </a:bodyPr>
          <a:lstStyle/>
          <a:p>
            <a:pPr algn="r"/>
            <a:r>
              <a:rPr lang="fa-IR" b="1" dirty="0" smtClean="0"/>
              <a:t>تست های تشخیصی :</a:t>
            </a:r>
            <a:r>
              <a:rPr lang="en-US" dirty="0" smtClean="0"/>
              <a:t/>
            </a:r>
            <a:br>
              <a:rPr lang="en-US" dirty="0" smtClean="0"/>
            </a:br>
            <a:endParaRPr lang="fa-IR" dirty="0"/>
          </a:p>
        </p:txBody>
      </p:sp>
      <p:sp>
        <p:nvSpPr>
          <p:cNvPr id="3" name="Content Placeholder 2"/>
          <p:cNvSpPr>
            <a:spLocks noGrp="1"/>
          </p:cNvSpPr>
          <p:nvPr>
            <p:ph idx="1"/>
          </p:nvPr>
        </p:nvSpPr>
        <p:spPr>
          <a:xfrm>
            <a:off x="285720" y="1428736"/>
            <a:ext cx="8686800" cy="4525963"/>
          </a:xfrm>
        </p:spPr>
        <p:txBody>
          <a:bodyPr>
            <a:normAutofit/>
          </a:bodyPr>
          <a:lstStyle/>
          <a:p>
            <a:pPr algn="justLow"/>
            <a:r>
              <a:rPr lang="fa-IR" sz="2800" dirty="0" smtClean="0">
                <a:latin typeface="Times New Roman" pitchFamily="18" charset="0"/>
                <a:cs typeface="Times New Roman" pitchFamily="18" charset="0"/>
              </a:rPr>
              <a:t>بطورکلی کم خونی با انجام آزمایش کامل خون </a:t>
            </a:r>
            <a:r>
              <a:rPr lang="en-US" sz="2800" dirty="0" smtClean="0">
                <a:latin typeface="Times New Roman" pitchFamily="18" charset="0"/>
                <a:cs typeface="Times New Roman" pitchFamily="18" charset="0"/>
              </a:rPr>
              <a:t> (CBC)</a:t>
            </a:r>
            <a:r>
              <a:rPr lang="fa-IR" sz="2800" dirty="0" smtClean="0">
                <a:latin typeface="Times New Roman" pitchFamily="18" charset="0"/>
                <a:cs typeface="Times New Roman" pitchFamily="18" charset="0"/>
              </a:rPr>
              <a:t>تشخیص داده می شود که چنانچه مقدار هموگلوبین خون ویا هماتوکریت از مقادیر طبیعی پائین تر باشد تشخیص اولیه کم خونی داده می شود. و بعد آزمایشات تکمیلی صورت می گیرد.</a:t>
            </a:r>
            <a:endParaRPr lang="en-US" sz="2800" dirty="0" smtClean="0">
              <a:latin typeface="Times New Roman" pitchFamily="18" charset="0"/>
              <a:cs typeface="Times New Roman" pitchFamily="18" charset="0"/>
            </a:endParaRPr>
          </a:p>
          <a:p>
            <a:pPr>
              <a:buNone/>
            </a:pPr>
            <a:endParaRPr lang="fa-IR" dirty="0"/>
          </a:p>
        </p:txBody>
      </p:sp>
      <p:pic>
        <p:nvPicPr>
          <p:cNvPr id="4" name="Picture 3" descr="A3DHCDYCA26UN9DCA93YHC0CAZ3CDCJCA5NH1PWCAX9UD1LCA4056C0CA54Z84ZCAWG60S2CA304D2YCA1RNCAYCA516A2NCATT0YSRCAC0Q2F2CA3F3N8RCAZL55PHCAVVOS20CA2NNQ1ZCA1T5UVOCABM1GM3.jpg"/>
          <p:cNvPicPr>
            <a:picLocks noChangeAspect="1"/>
          </p:cNvPicPr>
          <p:nvPr/>
        </p:nvPicPr>
        <p:blipFill>
          <a:blip r:embed="rId2">
            <a:clrChange>
              <a:clrFrom>
                <a:srgbClr val="FFFFFF"/>
              </a:clrFrom>
              <a:clrTo>
                <a:srgbClr val="FFFFFF">
                  <a:alpha val="0"/>
                </a:srgbClr>
              </a:clrTo>
            </a:clrChange>
          </a:blip>
          <a:stretch>
            <a:fillRect/>
          </a:stretch>
        </p:blipFill>
        <p:spPr>
          <a:xfrm>
            <a:off x="642910" y="3143248"/>
            <a:ext cx="2807371" cy="3286148"/>
          </a:xfrm>
          <a:prstGeom prst="rect">
            <a:avLst/>
          </a:prstGeom>
        </p:spPr>
      </p:pic>
      <p:pic>
        <p:nvPicPr>
          <p:cNvPr id="5" name="Picture 4" descr="ADQ5NQ9CAK8WOCLCAFASHP8CADP28Z3CAS2UHS6CA6AZRXYCAAHZ0D0CABXCRNSCAJ81YEJCAOW33BPCA21R0ZBCAGBENUQCA56261SCAIA0EX9CAJ5H311CAOJ3MPKCA9LH6DDCAKUDQ8TCA4HYHZ8CAD1B34G.jpg"/>
          <p:cNvPicPr>
            <a:picLocks noChangeAspect="1"/>
          </p:cNvPicPr>
          <p:nvPr/>
        </p:nvPicPr>
        <p:blipFill>
          <a:blip r:embed="rId3">
            <a:clrChange>
              <a:clrFrom>
                <a:srgbClr val="FFFFFF"/>
              </a:clrFrom>
              <a:clrTo>
                <a:srgbClr val="FFFFFF">
                  <a:alpha val="0"/>
                </a:srgbClr>
              </a:clrTo>
            </a:clrChange>
          </a:blip>
          <a:stretch>
            <a:fillRect/>
          </a:stretch>
        </p:blipFill>
        <p:spPr>
          <a:xfrm>
            <a:off x="4857752" y="3929066"/>
            <a:ext cx="3269461" cy="235745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2500"/>
                            </p:stCondLst>
                            <p:childTnLst>
                              <p:par>
                                <p:cTn id="14" presetID="54" presetClass="entr" presetSubtype="0" accel="100000"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1000" fill="hold"/>
                                        <p:tgtEl>
                                          <p:spTgt spid="4"/>
                                        </p:tgtEl>
                                        <p:attrNameLst>
                                          <p:attrName>ppt_w</p:attrName>
                                        </p:attrNameLst>
                                      </p:cBhvr>
                                      <p:tavLst>
                                        <p:tav tm="0">
                                          <p:val>
                                            <p:strVal val="#ppt_w*0.05"/>
                                          </p:val>
                                        </p:tav>
                                        <p:tav tm="100000">
                                          <p:val>
                                            <p:strVal val="#ppt_w"/>
                                          </p:val>
                                        </p:tav>
                                      </p:tavLst>
                                    </p:anim>
                                    <p:anim calcmode="lin" valueType="num">
                                      <p:cBhvr>
                                        <p:cTn id="17" dur="1000" fill="hold"/>
                                        <p:tgtEl>
                                          <p:spTgt spid="4"/>
                                        </p:tgtEl>
                                        <p:attrNameLst>
                                          <p:attrName>ppt_h</p:attrName>
                                        </p:attrNameLst>
                                      </p:cBhvr>
                                      <p:tavLst>
                                        <p:tav tm="0">
                                          <p:val>
                                            <p:strVal val="#ppt_h"/>
                                          </p:val>
                                        </p:tav>
                                        <p:tav tm="100000">
                                          <p:val>
                                            <p:strVal val="#ppt_h"/>
                                          </p:val>
                                        </p:tav>
                                      </p:tavLst>
                                    </p:anim>
                                    <p:anim calcmode="lin" valueType="num">
                                      <p:cBhvr>
                                        <p:cTn id="18" dur="1000" fill="hold"/>
                                        <p:tgtEl>
                                          <p:spTgt spid="4"/>
                                        </p:tgtEl>
                                        <p:attrNameLst>
                                          <p:attrName>ppt_x</p:attrName>
                                        </p:attrNameLst>
                                      </p:cBhvr>
                                      <p:tavLst>
                                        <p:tav tm="0">
                                          <p:val>
                                            <p:strVal val="#ppt_x-.2"/>
                                          </p:val>
                                        </p:tav>
                                        <p:tav tm="100000">
                                          <p:val>
                                            <p:strVal val="#ppt_x"/>
                                          </p:val>
                                        </p:tav>
                                      </p:tavLst>
                                    </p:anim>
                                    <p:anim calcmode="lin" valueType="num">
                                      <p:cBhvr>
                                        <p:cTn id="19" dur="1000" fill="hold"/>
                                        <p:tgtEl>
                                          <p:spTgt spid="4"/>
                                        </p:tgtEl>
                                        <p:attrNameLst>
                                          <p:attrName>ppt_y</p:attrName>
                                        </p:attrNameLst>
                                      </p:cBhvr>
                                      <p:tavLst>
                                        <p:tav tm="0">
                                          <p:val>
                                            <p:strVal val="#ppt_y"/>
                                          </p:val>
                                        </p:tav>
                                        <p:tav tm="100000">
                                          <p:val>
                                            <p:strVal val="#ppt_y"/>
                                          </p:val>
                                        </p:tav>
                                      </p:tavLst>
                                    </p:anim>
                                    <p:animEffect transition="in" filter="fade">
                                      <p:cBhvr>
                                        <p:cTn id="20" dur="1000"/>
                                        <p:tgtEl>
                                          <p:spTgt spid="4"/>
                                        </p:tgtEl>
                                      </p:cBhvr>
                                    </p:animEffect>
                                  </p:childTnLst>
                                </p:cTn>
                              </p:par>
                              <p:par>
                                <p:cTn id="21" presetID="54" presetClass="entr" presetSubtype="0" accel="10000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1000" fill="hold"/>
                                        <p:tgtEl>
                                          <p:spTgt spid="5"/>
                                        </p:tgtEl>
                                        <p:attrNameLst>
                                          <p:attrName>ppt_w</p:attrName>
                                        </p:attrNameLst>
                                      </p:cBhvr>
                                      <p:tavLst>
                                        <p:tav tm="0">
                                          <p:val>
                                            <p:strVal val="#ppt_w*0.05"/>
                                          </p:val>
                                        </p:tav>
                                        <p:tav tm="100000">
                                          <p:val>
                                            <p:strVal val="#ppt_w"/>
                                          </p:val>
                                        </p:tav>
                                      </p:tavLst>
                                    </p:anim>
                                    <p:anim calcmode="lin" valueType="num">
                                      <p:cBhvr>
                                        <p:cTn id="24" dur="1000" fill="hold"/>
                                        <p:tgtEl>
                                          <p:spTgt spid="5"/>
                                        </p:tgtEl>
                                        <p:attrNameLst>
                                          <p:attrName>ppt_h</p:attrName>
                                        </p:attrNameLst>
                                      </p:cBhvr>
                                      <p:tavLst>
                                        <p:tav tm="0">
                                          <p:val>
                                            <p:strVal val="#ppt_h"/>
                                          </p:val>
                                        </p:tav>
                                        <p:tav tm="100000">
                                          <p:val>
                                            <p:strVal val="#ppt_h"/>
                                          </p:val>
                                        </p:tav>
                                      </p:tavLst>
                                    </p:anim>
                                    <p:anim calcmode="lin" valueType="num">
                                      <p:cBhvr>
                                        <p:cTn id="25" dur="1000" fill="hold"/>
                                        <p:tgtEl>
                                          <p:spTgt spid="5"/>
                                        </p:tgtEl>
                                        <p:attrNameLst>
                                          <p:attrName>ppt_x</p:attrName>
                                        </p:attrNameLst>
                                      </p:cBhvr>
                                      <p:tavLst>
                                        <p:tav tm="0">
                                          <p:val>
                                            <p:strVal val="#ppt_x-.2"/>
                                          </p:val>
                                        </p:tav>
                                        <p:tav tm="100000">
                                          <p:val>
                                            <p:strVal val="#ppt_x"/>
                                          </p:val>
                                        </p:tav>
                                      </p:tavLst>
                                    </p:anim>
                                    <p:anim calcmode="lin" valueType="num">
                                      <p:cBhvr>
                                        <p:cTn id="26" dur="1000" fill="hold"/>
                                        <p:tgtEl>
                                          <p:spTgt spid="5"/>
                                        </p:tgtEl>
                                        <p:attrNameLst>
                                          <p:attrName>ppt_y</p:attrName>
                                        </p:attrNameLst>
                                      </p:cBhvr>
                                      <p:tavLst>
                                        <p:tav tm="0">
                                          <p:val>
                                            <p:strVal val="#ppt_y"/>
                                          </p:val>
                                        </p:tav>
                                        <p:tav tm="100000">
                                          <p:val>
                                            <p:strVal val="#ppt_y"/>
                                          </p:val>
                                        </p:tav>
                                      </p:tavLst>
                                    </p:anim>
                                    <p:animEffect transition="in" filter="fade">
                                      <p:cBhvr>
                                        <p:cTn id="2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642918"/>
            <a:ext cx="8572560" cy="4937141"/>
          </a:xfrm>
        </p:spPr>
        <p:txBody>
          <a:bodyPr>
            <a:normAutofit/>
          </a:bodyPr>
          <a:lstStyle/>
          <a:p>
            <a:pPr>
              <a:buNone/>
            </a:pPr>
            <a:r>
              <a:rPr lang="fa-IR" dirty="0" smtClean="0"/>
              <a:t> </a:t>
            </a:r>
            <a:r>
              <a:rPr lang="fa-IR" sz="2800" dirty="0" smtClean="0">
                <a:latin typeface="Times New Roman" pitchFamily="18" charset="0"/>
                <a:cs typeface="Times New Roman" pitchFamily="18" charset="0"/>
              </a:rPr>
              <a:t>جدول-میزان طبیعی هموگلوبین وهماتوکریت براساس سن وجنس</a:t>
            </a:r>
          </a:p>
          <a:p>
            <a:pPr>
              <a:buNone/>
            </a:pPr>
            <a:endParaRPr lang="en-US" sz="2800" dirty="0" smtClean="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642910" y="1571612"/>
          <a:ext cx="7858179" cy="4572040"/>
        </p:xfrm>
        <a:graphic>
          <a:graphicData uri="http://schemas.openxmlformats.org/drawingml/2006/table">
            <a:tbl>
              <a:tblPr rtl="1" firstRow="1" bandRow="1">
                <a:tableStyleId>{5C22544A-7EE6-4342-B048-85BDC9FD1C3A}</a:tableStyleId>
              </a:tblPr>
              <a:tblGrid>
                <a:gridCol w="2619393"/>
                <a:gridCol w="2619393"/>
                <a:gridCol w="2619393"/>
              </a:tblGrid>
              <a:tr h="571505">
                <a:tc>
                  <a:txBody>
                    <a:bodyPr/>
                    <a:lstStyle/>
                    <a:p>
                      <a:pPr algn="ctr" rtl="1">
                        <a:lnSpc>
                          <a:spcPct val="150000"/>
                        </a:lnSpc>
                        <a:spcAft>
                          <a:spcPts val="0"/>
                        </a:spcAft>
                      </a:pPr>
                      <a:r>
                        <a:rPr lang="fa-IR" sz="1600" dirty="0">
                          <a:solidFill>
                            <a:srgbClr val="333333"/>
                          </a:solidFill>
                          <a:latin typeface="Times New Roman"/>
                          <a:ea typeface="Times New Roman"/>
                          <a:cs typeface="Arial"/>
                        </a:rPr>
                        <a:t>سن وجنس </a:t>
                      </a:r>
                      <a:endParaRPr lang="en-US" sz="1600" dirty="0">
                        <a:latin typeface="Times New Roman"/>
                        <a:ea typeface="Times New Roman"/>
                      </a:endParaRPr>
                    </a:p>
                  </a:txBody>
                  <a:tcPr marL="68580" marR="68580" marT="0" marB="0"/>
                </a:tc>
                <a:tc>
                  <a:txBody>
                    <a:bodyPr/>
                    <a:lstStyle/>
                    <a:p>
                      <a:pPr algn="ctr" rtl="1">
                        <a:lnSpc>
                          <a:spcPct val="150000"/>
                        </a:lnSpc>
                        <a:spcAft>
                          <a:spcPts val="0"/>
                        </a:spcAft>
                      </a:pPr>
                      <a:r>
                        <a:rPr lang="fa-IR" sz="1600" dirty="0">
                          <a:solidFill>
                            <a:srgbClr val="333333"/>
                          </a:solidFill>
                          <a:latin typeface="Times New Roman"/>
                          <a:ea typeface="Times New Roman"/>
                          <a:cs typeface="Arial"/>
                        </a:rPr>
                        <a:t>هموگلوبین (( گرم در میلی لیتر))</a:t>
                      </a:r>
                      <a:endParaRPr lang="en-US" sz="1600" dirty="0">
                        <a:latin typeface="Times New Roman"/>
                        <a:ea typeface="Times New Roman"/>
                      </a:endParaRPr>
                    </a:p>
                  </a:txBody>
                  <a:tcPr marL="68580" marR="68580" marT="0" marB="0"/>
                </a:tc>
                <a:tc>
                  <a:txBody>
                    <a:bodyPr/>
                    <a:lstStyle/>
                    <a:p>
                      <a:pPr algn="ctr" rtl="1">
                        <a:lnSpc>
                          <a:spcPct val="150000"/>
                        </a:lnSpc>
                        <a:spcAft>
                          <a:spcPts val="0"/>
                        </a:spcAft>
                      </a:pPr>
                      <a:r>
                        <a:rPr lang="fa-IR" sz="1600" dirty="0">
                          <a:solidFill>
                            <a:srgbClr val="333333"/>
                          </a:solidFill>
                          <a:latin typeface="Times New Roman"/>
                          <a:ea typeface="Times New Roman"/>
                          <a:cs typeface="Arial"/>
                        </a:rPr>
                        <a:t>هماتوکریت ((درصد))</a:t>
                      </a:r>
                      <a:endParaRPr lang="en-US" sz="1600" dirty="0">
                        <a:latin typeface="Times New Roman"/>
                        <a:ea typeface="Times New Roman"/>
                      </a:endParaRPr>
                    </a:p>
                  </a:txBody>
                  <a:tcPr marL="68580" marR="68580" marT="0" marB="0"/>
                </a:tc>
              </a:tr>
              <a:tr h="571505">
                <a:tc>
                  <a:txBody>
                    <a:bodyPr/>
                    <a:lstStyle/>
                    <a:p>
                      <a:pPr algn="r" rtl="1">
                        <a:lnSpc>
                          <a:spcPct val="150000"/>
                        </a:lnSpc>
                        <a:spcAft>
                          <a:spcPts val="0"/>
                        </a:spcAft>
                      </a:pPr>
                      <a:r>
                        <a:rPr lang="fa-IR" sz="1600" dirty="0">
                          <a:solidFill>
                            <a:srgbClr val="333333"/>
                          </a:solidFill>
                          <a:latin typeface="Times New Roman"/>
                          <a:ea typeface="Times New Roman"/>
                          <a:cs typeface="Arial"/>
                        </a:rPr>
                        <a:t>در زمان تولد </a:t>
                      </a:r>
                      <a:endParaRPr lang="en-US" sz="1600" dirty="0">
                        <a:latin typeface="Times New Roman"/>
                        <a:ea typeface="Times New Roman"/>
                      </a:endParaRPr>
                    </a:p>
                  </a:txBody>
                  <a:tcPr marL="68580" marR="68580" marT="0" marB="0"/>
                </a:tc>
                <a:tc>
                  <a:txBody>
                    <a:bodyPr/>
                    <a:lstStyle/>
                    <a:p>
                      <a:pPr algn="ctr" rtl="1">
                        <a:lnSpc>
                          <a:spcPct val="150000"/>
                        </a:lnSpc>
                        <a:spcAft>
                          <a:spcPts val="0"/>
                        </a:spcAft>
                      </a:pPr>
                      <a:r>
                        <a:rPr lang="fa-IR" sz="1600" dirty="0">
                          <a:solidFill>
                            <a:srgbClr val="333333"/>
                          </a:solidFill>
                          <a:latin typeface="Times New Roman"/>
                          <a:ea typeface="Times New Roman"/>
                          <a:cs typeface="Arial"/>
                        </a:rPr>
                        <a:t>17</a:t>
                      </a:r>
                      <a:endParaRPr lang="en-US" sz="1600" dirty="0">
                        <a:latin typeface="Times New Roman"/>
                        <a:ea typeface="Times New Roman"/>
                      </a:endParaRPr>
                    </a:p>
                  </a:txBody>
                  <a:tcPr marL="68580" marR="68580" marT="0" marB="0"/>
                </a:tc>
                <a:tc>
                  <a:txBody>
                    <a:bodyPr/>
                    <a:lstStyle/>
                    <a:p>
                      <a:pPr algn="ctr" rtl="1">
                        <a:lnSpc>
                          <a:spcPct val="150000"/>
                        </a:lnSpc>
                        <a:spcAft>
                          <a:spcPts val="0"/>
                        </a:spcAft>
                      </a:pPr>
                      <a:r>
                        <a:rPr lang="fa-IR" sz="1600" dirty="0">
                          <a:solidFill>
                            <a:srgbClr val="333333"/>
                          </a:solidFill>
                          <a:latin typeface="Times New Roman"/>
                          <a:ea typeface="Times New Roman"/>
                          <a:cs typeface="Arial"/>
                        </a:rPr>
                        <a:t>52</a:t>
                      </a:r>
                      <a:endParaRPr lang="en-US" sz="1600" dirty="0">
                        <a:latin typeface="Times New Roman"/>
                        <a:ea typeface="Times New Roman"/>
                      </a:endParaRPr>
                    </a:p>
                  </a:txBody>
                  <a:tcPr marL="68580" marR="68580" marT="0" marB="0"/>
                </a:tc>
              </a:tr>
              <a:tr h="571505">
                <a:tc>
                  <a:txBody>
                    <a:bodyPr/>
                    <a:lstStyle/>
                    <a:p>
                      <a:pPr algn="r" rtl="1">
                        <a:lnSpc>
                          <a:spcPct val="150000"/>
                        </a:lnSpc>
                        <a:spcAft>
                          <a:spcPts val="0"/>
                        </a:spcAft>
                      </a:pPr>
                      <a:r>
                        <a:rPr lang="fa-IR" sz="1600" dirty="0">
                          <a:solidFill>
                            <a:srgbClr val="333333"/>
                          </a:solidFill>
                          <a:latin typeface="Times New Roman"/>
                          <a:ea typeface="Times New Roman"/>
                          <a:cs typeface="Arial"/>
                        </a:rPr>
                        <a:t>کودکی </a:t>
                      </a:r>
                      <a:endParaRPr lang="en-US" sz="1600" dirty="0">
                        <a:latin typeface="Times New Roman"/>
                        <a:ea typeface="Times New Roman"/>
                      </a:endParaRPr>
                    </a:p>
                  </a:txBody>
                  <a:tcPr marL="68580" marR="68580" marT="0" marB="0"/>
                </a:tc>
                <a:tc>
                  <a:txBody>
                    <a:bodyPr/>
                    <a:lstStyle/>
                    <a:p>
                      <a:pPr algn="ctr" rtl="1">
                        <a:lnSpc>
                          <a:spcPct val="150000"/>
                        </a:lnSpc>
                        <a:spcAft>
                          <a:spcPts val="0"/>
                        </a:spcAft>
                      </a:pPr>
                      <a:r>
                        <a:rPr lang="fa-IR" sz="1600" dirty="0">
                          <a:solidFill>
                            <a:srgbClr val="333333"/>
                          </a:solidFill>
                          <a:latin typeface="Times New Roman"/>
                          <a:ea typeface="Times New Roman"/>
                          <a:cs typeface="Arial"/>
                        </a:rPr>
                        <a:t>12</a:t>
                      </a:r>
                      <a:endParaRPr lang="en-US" sz="1600" dirty="0">
                        <a:latin typeface="Times New Roman"/>
                        <a:ea typeface="Times New Roman"/>
                      </a:endParaRPr>
                    </a:p>
                  </a:txBody>
                  <a:tcPr marL="68580" marR="68580" marT="0" marB="0"/>
                </a:tc>
                <a:tc>
                  <a:txBody>
                    <a:bodyPr/>
                    <a:lstStyle/>
                    <a:p>
                      <a:pPr algn="ctr" rtl="1">
                        <a:lnSpc>
                          <a:spcPct val="150000"/>
                        </a:lnSpc>
                        <a:spcAft>
                          <a:spcPts val="0"/>
                        </a:spcAft>
                      </a:pPr>
                      <a:r>
                        <a:rPr lang="fa-IR" sz="1600" dirty="0">
                          <a:solidFill>
                            <a:srgbClr val="333333"/>
                          </a:solidFill>
                          <a:latin typeface="Times New Roman"/>
                          <a:ea typeface="Times New Roman"/>
                          <a:cs typeface="Arial"/>
                        </a:rPr>
                        <a:t>36</a:t>
                      </a:r>
                      <a:endParaRPr lang="en-US" sz="1600" dirty="0">
                        <a:latin typeface="Times New Roman"/>
                        <a:ea typeface="Times New Roman"/>
                      </a:endParaRPr>
                    </a:p>
                  </a:txBody>
                  <a:tcPr marL="68580" marR="68580" marT="0" marB="0"/>
                </a:tc>
              </a:tr>
              <a:tr h="571505">
                <a:tc>
                  <a:txBody>
                    <a:bodyPr/>
                    <a:lstStyle/>
                    <a:p>
                      <a:pPr algn="r" rtl="1">
                        <a:lnSpc>
                          <a:spcPct val="150000"/>
                        </a:lnSpc>
                        <a:spcAft>
                          <a:spcPts val="0"/>
                        </a:spcAft>
                      </a:pPr>
                      <a:r>
                        <a:rPr lang="fa-IR" sz="1600" dirty="0">
                          <a:solidFill>
                            <a:srgbClr val="333333"/>
                          </a:solidFill>
                          <a:latin typeface="Times New Roman"/>
                          <a:ea typeface="Times New Roman"/>
                          <a:cs typeface="Arial"/>
                        </a:rPr>
                        <a:t>نوجوانی </a:t>
                      </a:r>
                      <a:endParaRPr lang="en-US" sz="1600" dirty="0">
                        <a:latin typeface="Times New Roman"/>
                        <a:ea typeface="Times New Roman"/>
                      </a:endParaRPr>
                    </a:p>
                  </a:txBody>
                  <a:tcPr marL="68580" marR="68580" marT="0" marB="0"/>
                </a:tc>
                <a:tc>
                  <a:txBody>
                    <a:bodyPr/>
                    <a:lstStyle/>
                    <a:p>
                      <a:pPr algn="ctr" rtl="1">
                        <a:lnSpc>
                          <a:spcPct val="150000"/>
                        </a:lnSpc>
                        <a:spcAft>
                          <a:spcPts val="0"/>
                        </a:spcAft>
                      </a:pPr>
                      <a:r>
                        <a:rPr lang="fa-IR" sz="1600" dirty="0">
                          <a:solidFill>
                            <a:srgbClr val="333333"/>
                          </a:solidFill>
                          <a:latin typeface="Times New Roman"/>
                          <a:ea typeface="Times New Roman"/>
                          <a:cs typeface="Arial"/>
                        </a:rPr>
                        <a:t>13</a:t>
                      </a:r>
                      <a:endParaRPr lang="en-US" sz="1600" dirty="0">
                        <a:latin typeface="Times New Roman"/>
                        <a:ea typeface="Times New Roman"/>
                      </a:endParaRPr>
                    </a:p>
                  </a:txBody>
                  <a:tcPr marL="68580" marR="68580" marT="0" marB="0"/>
                </a:tc>
                <a:tc>
                  <a:txBody>
                    <a:bodyPr/>
                    <a:lstStyle/>
                    <a:p>
                      <a:pPr algn="ctr" rtl="1">
                        <a:lnSpc>
                          <a:spcPct val="150000"/>
                        </a:lnSpc>
                        <a:spcAft>
                          <a:spcPts val="0"/>
                        </a:spcAft>
                      </a:pPr>
                      <a:r>
                        <a:rPr lang="fa-IR" sz="1600" dirty="0">
                          <a:solidFill>
                            <a:srgbClr val="333333"/>
                          </a:solidFill>
                          <a:latin typeface="Times New Roman"/>
                          <a:ea typeface="Times New Roman"/>
                          <a:cs typeface="Arial"/>
                        </a:rPr>
                        <a:t>40</a:t>
                      </a:r>
                      <a:endParaRPr lang="en-US" sz="1600" dirty="0">
                        <a:latin typeface="Times New Roman"/>
                        <a:ea typeface="Times New Roman"/>
                      </a:endParaRPr>
                    </a:p>
                  </a:txBody>
                  <a:tcPr marL="68580" marR="68580" marT="0" marB="0"/>
                </a:tc>
              </a:tr>
              <a:tr h="571505">
                <a:tc>
                  <a:txBody>
                    <a:bodyPr/>
                    <a:lstStyle/>
                    <a:p>
                      <a:pPr algn="r" rtl="1">
                        <a:lnSpc>
                          <a:spcPct val="150000"/>
                        </a:lnSpc>
                        <a:spcAft>
                          <a:spcPts val="0"/>
                        </a:spcAft>
                      </a:pPr>
                      <a:r>
                        <a:rPr lang="fa-IR" sz="1600" dirty="0">
                          <a:solidFill>
                            <a:srgbClr val="333333"/>
                          </a:solidFill>
                          <a:latin typeface="Times New Roman"/>
                          <a:ea typeface="Times New Roman"/>
                          <a:cs typeface="Arial"/>
                        </a:rPr>
                        <a:t>مردان بالغ</a:t>
                      </a:r>
                      <a:endParaRPr lang="en-US" sz="1600" dirty="0">
                        <a:latin typeface="Times New Roman"/>
                        <a:ea typeface="Times New Roman"/>
                      </a:endParaRPr>
                    </a:p>
                  </a:txBody>
                  <a:tcPr marL="68580" marR="68580" marT="0" marB="0"/>
                </a:tc>
                <a:tc>
                  <a:txBody>
                    <a:bodyPr/>
                    <a:lstStyle/>
                    <a:p>
                      <a:pPr algn="ctr" rtl="1">
                        <a:lnSpc>
                          <a:spcPct val="150000"/>
                        </a:lnSpc>
                        <a:spcAft>
                          <a:spcPts val="0"/>
                        </a:spcAft>
                      </a:pPr>
                      <a:r>
                        <a:rPr lang="fa-IR" sz="1600" dirty="0">
                          <a:solidFill>
                            <a:srgbClr val="333333"/>
                          </a:solidFill>
                          <a:latin typeface="Times New Roman"/>
                          <a:ea typeface="Times New Roman"/>
                          <a:cs typeface="Arial"/>
                        </a:rPr>
                        <a:t>18-14</a:t>
                      </a:r>
                      <a:endParaRPr lang="en-US" sz="1600" dirty="0">
                        <a:latin typeface="Times New Roman"/>
                        <a:ea typeface="Times New Roman"/>
                      </a:endParaRPr>
                    </a:p>
                  </a:txBody>
                  <a:tcPr marL="68580" marR="68580" marT="0" marB="0"/>
                </a:tc>
                <a:tc>
                  <a:txBody>
                    <a:bodyPr/>
                    <a:lstStyle/>
                    <a:p>
                      <a:pPr algn="ctr" rtl="1">
                        <a:lnSpc>
                          <a:spcPct val="150000"/>
                        </a:lnSpc>
                        <a:spcAft>
                          <a:spcPts val="0"/>
                        </a:spcAft>
                      </a:pPr>
                      <a:r>
                        <a:rPr lang="fa-IR" sz="1600" dirty="0">
                          <a:solidFill>
                            <a:srgbClr val="333333"/>
                          </a:solidFill>
                          <a:latin typeface="Times New Roman"/>
                          <a:ea typeface="Times New Roman"/>
                          <a:cs typeface="Arial"/>
                        </a:rPr>
                        <a:t>53-41</a:t>
                      </a:r>
                      <a:endParaRPr lang="en-US" sz="1600" dirty="0">
                        <a:latin typeface="Times New Roman"/>
                        <a:ea typeface="Times New Roman"/>
                      </a:endParaRPr>
                    </a:p>
                  </a:txBody>
                  <a:tcPr marL="68580" marR="68580" marT="0" marB="0"/>
                </a:tc>
              </a:tr>
              <a:tr h="571505">
                <a:tc>
                  <a:txBody>
                    <a:bodyPr/>
                    <a:lstStyle/>
                    <a:p>
                      <a:pPr algn="r" rtl="1">
                        <a:lnSpc>
                          <a:spcPct val="150000"/>
                        </a:lnSpc>
                        <a:spcAft>
                          <a:spcPts val="0"/>
                        </a:spcAft>
                      </a:pPr>
                      <a:r>
                        <a:rPr lang="fa-IR" sz="1600" dirty="0">
                          <a:solidFill>
                            <a:srgbClr val="333333"/>
                          </a:solidFill>
                          <a:latin typeface="Times New Roman"/>
                          <a:ea typeface="Times New Roman"/>
                          <a:cs typeface="Arial"/>
                        </a:rPr>
                        <a:t>زنان در سنین باروری </a:t>
                      </a:r>
                      <a:endParaRPr lang="en-US" sz="1600" dirty="0">
                        <a:latin typeface="Times New Roman"/>
                        <a:ea typeface="Times New Roman"/>
                      </a:endParaRPr>
                    </a:p>
                  </a:txBody>
                  <a:tcPr marL="68580" marR="68580" marT="0" marB="0"/>
                </a:tc>
                <a:tc>
                  <a:txBody>
                    <a:bodyPr/>
                    <a:lstStyle/>
                    <a:p>
                      <a:pPr algn="ctr" rtl="1">
                        <a:lnSpc>
                          <a:spcPct val="150000"/>
                        </a:lnSpc>
                        <a:spcAft>
                          <a:spcPts val="0"/>
                        </a:spcAft>
                      </a:pPr>
                      <a:r>
                        <a:rPr lang="fa-IR" sz="1600" dirty="0">
                          <a:solidFill>
                            <a:srgbClr val="333333"/>
                          </a:solidFill>
                          <a:latin typeface="Times New Roman"/>
                          <a:ea typeface="Times New Roman"/>
                          <a:cs typeface="Arial"/>
                        </a:rPr>
                        <a:t>15-11</a:t>
                      </a:r>
                      <a:endParaRPr lang="en-US" sz="1600" dirty="0">
                        <a:latin typeface="Times New Roman"/>
                        <a:ea typeface="Times New Roman"/>
                      </a:endParaRPr>
                    </a:p>
                  </a:txBody>
                  <a:tcPr marL="68580" marR="68580" marT="0" marB="0"/>
                </a:tc>
                <a:tc>
                  <a:txBody>
                    <a:bodyPr/>
                    <a:lstStyle/>
                    <a:p>
                      <a:pPr algn="ctr" rtl="1">
                        <a:lnSpc>
                          <a:spcPct val="150000"/>
                        </a:lnSpc>
                        <a:spcAft>
                          <a:spcPts val="0"/>
                        </a:spcAft>
                      </a:pPr>
                      <a:r>
                        <a:rPr lang="fa-IR" sz="1600" dirty="0">
                          <a:solidFill>
                            <a:srgbClr val="333333"/>
                          </a:solidFill>
                          <a:latin typeface="Times New Roman"/>
                          <a:ea typeface="Times New Roman"/>
                          <a:cs typeface="Arial"/>
                        </a:rPr>
                        <a:t>46-34</a:t>
                      </a:r>
                      <a:endParaRPr lang="en-US" sz="1600" dirty="0">
                        <a:latin typeface="Times New Roman"/>
                        <a:ea typeface="Times New Roman"/>
                      </a:endParaRPr>
                    </a:p>
                  </a:txBody>
                  <a:tcPr marL="68580" marR="68580" marT="0" marB="0"/>
                </a:tc>
              </a:tr>
              <a:tr h="571505">
                <a:tc>
                  <a:txBody>
                    <a:bodyPr/>
                    <a:lstStyle/>
                    <a:p>
                      <a:pPr algn="r" rtl="1">
                        <a:lnSpc>
                          <a:spcPct val="150000"/>
                        </a:lnSpc>
                        <a:spcAft>
                          <a:spcPts val="0"/>
                        </a:spcAft>
                      </a:pPr>
                      <a:r>
                        <a:rPr lang="fa-IR" sz="1600" dirty="0">
                          <a:solidFill>
                            <a:srgbClr val="333333"/>
                          </a:solidFill>
                          <a:latin typeface="Times New Roman"/>
                          <a:ea typeface="Times New Roman"/>
                          <a:cs typeface="Arial"/>
                        </a:rPr>
                        <a:t>زنان در ایام حاملگی </a:t>
                      </a:r>
                      <a:endParaRPr lang="en-US" sz="1600" dirty="0">
                        <a:latin typeface="Times New Roman"/>
                        <a:ea typeface="Times New Roman"/>
                      </a:endParaRPr>
                    </a:p>
                  </a:txBody>
                  <a:tcPr marL="68580" marR="68580" marT="0" marB="0"/>
                </a:tc>
                <a:tc>
                  <a:txBody>
                    <a:bodyPr/>
                    <a:lstStyle/>
                    <a:p>
                      <a:pPr algn="ctr" rtl="1">
                        <a:lnSpc>
                          <a:spcPct val="150000"/>
                        </a:lnSpc>
                        <a:spcAft>
                          <a:spcPts val="0"/>
                        </a:spcAft>
                      </a:pPr>
                      <a:r>
                        <a:rPr lang="fa-IR" sz="1600" dirty="0">
                          <a:solidFill>
                            <a:srgbClr val="333333"/>
                          </a:solidFill>
                          <a:latin typeface="Times New Roman"/>
                          <a:ea typeface="Times New Roman"/>
                          <a:cs typeface="Arial"/>
                        </a:rPr>
                        <a:t>14-10</a:t>
                      </a:r>
                      <a:endParaRPr lang="en-US" sz="1600" dirty="0">
                        <a:latin typeface="Times New Roman"/>
                        <a:ea typeface="Times New Roman"/>
                      </a:endParaRPr>
                    </a:p>
                  </a:txBody>
                  <a:tcPr marL="68580" marR="68580" marT="0" marB="0"/>
                </a:tc>
                <a:tc>
                  <a:txBody>
                    <a:bodyPr/>
                    <a:lstStyle/>
                    <a:p>
                      <a:pPr algn="ctr" rtl="1">
                        <a:lnSpc>
                          <a:spcPct val="150000"/>
                        </a:lnSpc>
                        <a:spcAft>
                          <a:spcPts val="0"/>
                        </a:spcAft>
                      </a:pPr>
                      <a:r>
                        <a:rPr lang="fa-IR" sz="1600" dirty="0">
                          <a:solidFill>
                            <a:srgbClr val="333333"/>
                          </a:solidFill>
                          <a:latin typeface="Times New Roman"/>
                          <a:ea typeface="Times New Roman"/>
                          <a:cs typeface="Arial"/>
                        </a:rPr>
                        <a:t>43-31</a:t>
                      </a:r>
                      <a:endParaRPr lang="en-US" sz="1600" dirty="0">
                        <a:latin typeface="Times New Roman"/>
                        <a:ea typeface="Times New Roman"/>
                      </a:endParaRPr>
                    </a:p>
                  </a:txBody>
                  <a:tcPr marL="68580" marR="68580" marT="0" marB="0"/>
                </a:tc>
              </a:tr>
              <a:tr h="571505">
                <a:tc>
                  <a:txBody>
                    <a:bodyPr/>
                    <a:lstStyle/>
                    <a:p>
                      <a:pPr algn="r" rtl="1">
                        <a:lnSpc>
                          <a:spcPct val="150000"/>
                        </a:lnSpc>
                        <a:spcAft>
                          <a:spcPts val="0"/>
                        </a:spcAft>
                      </a:pPr>
                      <a:r>
                        <a:rPr lang="fa-IR" sz="1600" dirty="0">
                          <a:solidFill>
                            <a:srgbClr val="333333"/>
                          </a:solidFill>
                          <a:latin typeface="Times New Roman"/>
                          <a:ea typeface="Times New Roman"/>
                          <a:cs typeface="Arial"/>
                        </a:rPr>
                        <a:t>زنان در سنین یائسگی </a:t>
                      </a:r>
                      <a:endParaRPr lang="en-US" sz="1600" dirty="0">
                        <a:latin typeface="Times New Roman"/>
                        <a:ea typeface="Times New Roman"/>
                      </a:endParaRPr>
                    </a:p>
                  </a:txBody>
                  <a:tcPr marL="68580" marR="68580" marT="0" marB="0"/>
                </a:tc>
                <a:tc>
                  <a:txBody>
                    <a:bodyPr/>
                    <a:lstStyle/>
                    <a:p>
                      <a:pPr algn="ctr" rtl="1">
                        <a:lnSpc>
                          <a:spcPct val="150000"/>
                        </a:lnSpc>
                        <a:spcAft>
                          <a:spcPts val="0"/>
                        </a:spcAft>
                      </a:pPr>
                      <a:r>
                        <a:rPr lang="fa-IR" sz="1600" dirty="0">
                          <a:solidFill>
                            <a:srgbClr val="333333"/>
                          </a:solidFill>
                          <a:latin typeface="Times New Roman"/>
                          <a:ea typeface="Times New Roman"/>
                          <a:cs typeface="Arial"/>
                        </a:rPr>
                        <a:t>16-12</a:t>
                      </a:r>
                      <a:endParaRPr lang="en-US" sz="1600" dirty="0">
                        <a:latin typeface="Times New Roman"/>
                        <a:ea typeface="Times New Roman"/>
                      </a:endParaRPr>
                    </a:p>
                  </a:txBody>
                  <a:tcPr marL="68580" marR="68580" marT="0" marB="0"/>
                </a:tc>
                <a:tc>
                  <a:txBody>
                    <a:bodyPr/>
                    <a:lstStyle/>
                    <a:p>
                      <a:pPr algn="ctr" rtl="1">
                        <a:lnSpc>
                          <a:spcPct val="150000"/>
                        </a:lnSpc>
                        <a:spcAft>
                          <a:spcPts val="0"/>
                        </a:spcAft>
                      </a:pPr>
                      <a:r>
                        <a:rPr lang="fa-IR" sz="1600" dirty="0">
                          <a:solidFill>
                            <a:srgbClr val="333333"/>
                          </a:solidFill>
                          <a:latin typeface="Times New Roman"/>
                          <a:ea typeface="Times New Roman"/>
                          <a:cs typeface="Arial"/>
                        </a:rPr>
                        <a:t>48-36</a:t>
                      </a:r>
                      <a:endParaRPr lang="en-US" sz="1600" dirty="0">
                        <a:latin typeface="Times New Roman"/>
                        <a:ea typeface="Times New Roman"/>
                      </a:endParaRPr>
                    </a:p>
                  </a:txBody>
                  <a:tcPr marL="68580" marR="68580" marT="0" marB="0"/>
                </a:tc>
              </a:tr>
            </a:tbl>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482042" cy="838200"/>
          </a:xfrm>
        </p:spPr>
        <p:txBody>
          <a:bodyPr/>
          <a:lstStyle/>
          <a:p>
            <a:pPr algn="r"/>
            <a:r>
              <a:rPr lang="fa-IR" b="1" dirty="0" smtClean="0"/>
              <a:t>انواع آنمی</a:t>
            </a:r>
            <a:endParaRPr lang="fa-IR" b="1" dirty="0"/>
          </a:p>
        </p:txBody>
      </p:sp>
      <p:graphicFrame>
        <p:nvGraphicFramePr>
          <p:cNvPr id="4" name="Content Placeholder 3"/>
          <p:cNvGraphicFramePr>
            <a:graphicFrameLocks noGrp="1"/>
          </p:cNvGraphicFramePr>
          <p:nvPr>
            <p:ph idx="1"/>
          </p:nvPr>
        </p:nvGraphicFramePr>
        <p:xfrm>
          <a:off x="285720" y="1785926"/>
          <a:ext cx="8572560" cy="4643470"/>
        </p:xfrm>
        <a:graphic>
          <a:graphicData uri="http://schemas.openxmlformats.org/drawingml/2006/table">
            <a:tbl>
              <a:tblPr rtl="1" firstRow="1" bandRow="1">
                <a:tableStyleId>{21E4AEA4-8DFA-4A89-87EB-49C32662AFE0}</a:tableStyleId>
              </a:tblPr>
              <a:tblGrid>
                <a:gridCol w="2777006"/>
                <a:gridCol w="3240923"/>
                <a:gridCol w="2554631"/>
              </a:tblGrid>
              <a:tr h="390532">
                <a:tc>
                  <a:txBody>
                    <a:bodyPr/>
                    <a:lstStyle/>
                    <a:p>
                      <a:pPr algn="ctr" rtl="1">
                        <a:spcAft>
                          <a:spcPts val="0"/>
                        </a:spcAft>
                      </a:pPr>
                      <a:r>
                        <a:rPr lang="ar-SA" sz="1800" dirty="0">
                          <a:latin typeface="Times New Roman"/>
                          <a:ea typeface="Times New Roman"/>
                        </a:rPr>
                        <a:t>نام آنمی</a:t>
                      </a:r>
                      <a:endParaRPr lang="en-US" sz="1800" dirty="0">
                        <a:latin typeface="Times New Roman"/>
                        <a:ea typeface="Times New Roman"/>
                      </a:endParaRPr>
                    </a:p>
                  </a:txBody>
                  <a:tcPr marL="68580" marR="68580" marT="0" marB="0"/>
                </a:tc>
                <a:tc>
                  <a:txBody>
                    <a:bodyPr/>
                    <a:lstStyle/>
                    <a:p>
                      <a:pPr algn="ctr" rtl="1">
                        <a:spcAft>
                          <a:spcPts val="0"/>
                        </a:spcAft>
                      </a:pPr>
                      <a:r>
                        <a:rPr lang="ar-SA" sz="1800" dirty="0">
                          <a:latin typeface="Times New Roman"/>
                          <a:ea typeface="Times New Roman"/>
                        </a:rPr>
                        <a:t>توضیح بیماری</a:t>
                      </a:r>
                      <a:endParaRPr lang="en-US" sz="1800" dirty="0">
                        <a:latin typeface="Times New Roman"/>
                        <a:ea typeface="Times New Roman"/>
                      </a:endParaRPr>
                    </a:p>
                  </a:txBody>
                  <a:tcPr marL="68580" marR="68580" marT="0" marB="0"/>
                </a:tc>
                <a:tc>
                  <a:txBody>
                    <a:bodyPr/>
                    <a:lstStyle/>
                    <a:p>
                      <a:pPr algn="ctr" rtl="1">
                        <a:spcAft>
                          <a:spcPts val="0"/>
                        </a:spcAft>
                      </a:pPr>
                      <a:endParaRPr lang="ar-SA" sz="1600" dirty="0">
                        <a:latin typeface="Times New Roman"/>
                        <a:ea typeface="Times New Roman"/>
                      </a:endParaRPr>
                    </a:p>
                  </a:txBody>
                  <a:tcPr marL="68580" marR="68580" marT="0" marB="0"/>
                </a:tc>
              </a:tr>
              <a:tr h="1433397">
                <a:tc>
                  <a:txBody>
                    <a:bodyPr/>
                    <a:lstStyle/>
                    <a:p>
                      <a:pPr algn="ctr" rtl="1">
                        <a:spcAft>
                          <a:spcPts val="0"/>
                        </a:spcAft>
                      </a:pPr>
                      <a:r>
                        <a:rPr lang="ar-SA" sz="1800" dirty="0">
                          <a:latin typeface="Times New Roman" pitchFamily="18" charset="0"/>
                          <a:ea typeface="Times New Roman"/>
                          <a:cs typeface="Times New Roman" pitchFamily="18" charset="0"/>
                        </a:rPr>
                        <a:t>آنمی ناشی از دفع خون</a:t>
                      </a:r>
                      <a:endParaRPr lang="en-US" sz="1800" dirty="0">
                        <a:latin typeface="Times New Roman" pitchFamily="18" charset="0"/>
                        <a:ea typeface="Times New Roman"/>
                        <a:cs typeface="Times New Roman" pitchFamily="18" charset="0"/>
                      </a:endParaRPr>
                    </a:p>
                  </a:txBody>
                  <a:tcPr marL="68580" marR="68580" marT="0" marB="0"/>
                </a:tc>
                <a:tc>
                  <a:txBody>
                    <a:bodyPr/>
                    <a:lstStyle/>
                    <a:p>
                      <a:pPr algn="justLow" rtl="1">
                        <a:spcAft>
                          <a:spcPts val="0"/>
                        </a:spcAft>
                      </a:pPr>
                      <a:r>
                        <a:rPr lang="ar-SA" sz="1800" dirty="0">
                          <a:solidFill>
                            <a:srgbClr val="000000"/>
                          </a:solidFill>
                          <a:latin typeface="Times New Roman" pitchFamily="18" charset="0"/>
                          <a:ea typeface="Times New Roman"/>
                          <a:cs typeface="Times New Roman" pitchFamily="18" charset="0"/>
                        </a:rPr>
                        <a:t>بعد از خونریزی سریع</a:t>
                      </a:r>
                      <a:r>
                        <a:rPr lang="ar-SA" sz="1800" dirty="0">
                          <a:latin typeface="Times New Roman" pitchFamily="18" charset="0"/>
                          <a:ea typeface="Times New Roman"/>
                          <a:cs typeface="Times New Roman" pitchFamily="18" charset="0"/>
                        </a:rPr>
                        <a:t> </a:t>
                      </a:r>
                      <a:r>
                        <a:rPr lang="ar-SA" sz="1800" dirty="0">
                          <a:solidFill>
                            <a:srgbClr val="000000"/>
                          </a:solidFill>
                          <a:latin typeface="Times New Roman" pitchFamily="18" charset="0"/>
                          <a:ea typeface="Times New Roman"/>
                          <a:cs typeface="Times New Roman" pitchFamily="18" charset="0"/>
                        </a:rPr>
                        <a:t>یک غلظت پایین گویچه‌های سرخ خون به جای می‌ ماند</a:t>
                      </a:r>
                      <a:r>
                        <a:rPr lang="ar-SA" sz="1800" dirty="0">
                          <a:latin typeface="Times New Roman" pitchFamily="18" charset="0"/>
                          <a:ea typeface="Times New Roman"/>
                          <a:cs typeface="Times New Roman" pitchFamily="18" charset="0"/>
                        </a:rPr>
                        <a:t> اگر خونریزی به کرات باشد فرد نمیتواند آهن کافی </a:t>
                      </a:r>
                      <a:r>
                        <a:rPr lang="fa-IR" sz="1800" dirty="0">
                          <a:latin typeface="Times New Roman" pitchFamily="18" charset="0"/>
                          <a:ea typeface="Times New Roman"/>
                          <a:cs typeface="Times New Roman" pitchFamily="18" charset="0"/>
                        </a:rPr>
                        <a:t>برای تولید</a:t>
                      </a:r>
                      <a:r>
                        <a:rPr lang="en-US" sz="1800" dirty="0">
                          <a:latin typeface="Times New Roman" pitchFamily="18" charset="0"/>
                          <a:ea typeface="Times New Roman"/>
                          <a:cs typeface="Times New Roman" pitchFamily="18" charset="0"/>
                        </a:rPr>
                        <a:t>RBC </a:t>
                      </a:r>
                      <a:r>
                        <a:rPr lang="ar-SA" sz="1800" dirty="0">
                          <a:latin typeface="Times New Roman" pitchFamily="18" charset="0"/>
                          <a:ea typeface="Times New Roman"/>
                          <a:cs typeface="Times New Roman" pitchFamily="18" charset="0"/>
                        </a:rPr>
                        <a:t>بدست آورد.</a:t>
                      </a:r>
                      <a:endParaRPr lang="en-US" sz="1800" dirty="0">
                        <a:latin typeface="Times New Roman" pitchFamily="18" charset="0"/>
                        <a:ea typeface="Times New Roman"/>
                        <a:cs typeface="Times New Roman" pitchFamily="18" charset="0"/>
                      </a:endParaRPr>
                    </a:p>
                  </a:txBody>
                  <a:tcPr marL="68580" marR="68580" marT="0" marB="0"/>
                </a:tc>
                <a:tc>
                  <a:txBody>
                    <a:bodyPr/>
                    <a:lstStyle/>
                    <a:p>
                      <a:pPr algn="ctr" rtl="1">
                        <a:spcAft>
                          <a:spcPts val="0"/>
                        </a:spcAft>
                      </a:pPr>
                      <a:r>
                        <a:rPr lang="ar-SA" sz="1800" dirty="0">
                          <a:solidFill>
                            <a:srgbClr val="000000"/>
                          </a:solidFill>
                          <a:latin typeface="Times New Roman" pitchFamily="18" charset="0"/>
                          <a:ea typeface="Times New Roman"/>
                          <a:cs typeface="Times New Roman" pitchFamily="18" charset="0"/>
                        </a:rPr>
                        <a:t>بروز آنمی هیپوکرومیک</a:t>
                      </a:r>
                      <a:endParaRPr lang="en-US" sz="1800" dirty="0">
                        <a:latin typeface="Times New Roman" pitchFamily="18" charset="0"/>
                        <a:ea typeface="Times New Roman"/>
                        <a:cs typeface="Times New Roman" pitchFamily="18" charset="0"/>
                      </a:endParaRPr>
                    </a:p>
                  </a:txBody>
                  <a:tcPr marL="68580" marR="68580" marT="0" marB="0"/>
                </a:tc>
              </a:tr>
              <a:tr h="677082">
                <a:tc>
                  <a:txBody>
                    <a:bodyPr/>
                    <a:lstStyle/>
                    <a:p>
                      <a:pPr algn="ctr" rtl="1">
                        <a:spcAft>
                          <a:spcPts val="0"/>
                        </a:spcAft>
                      </a:pPr>
                      <a:r>
                        <a:rPr lang="ar-SA" sz="1800" kern="1800" dirty="0">
                          <a:solidFill>
                            <a:srgbClr val="000000"/>
                          </a:solidFill>
                          <a:latin typeface="Times New Roman" pitchFamily="18" charset="0"/>
                          <a:ea typeface="Times New Roman"/>
                          <a:cs typeface="Times New Roman" pitchFamily="18" charset="0"/>
                        </a:rPr>
                        <a:t>آنمی آپلاستیک</a:t>
                      </a:r>
                      <a:endParaRPr lang="en-US" sz="1800" dirty="0">
                        <a:latin typeface="Times New Roman" pitchFamily="18" charset="0"/>
                        <a:ea typeface="Times New Roman"/>
                        <a:cs typeface="Times New Roman" pitchFamily="18" charset="0"/>
                      </a:endParaRPr>
                    </a:p>
                  </a:txBody>
                  <a:tcPr marL="68580" marR="68580" marT="0" marB="0"/>
                </a:tc>
                <a:tc>
                  <a:txBody>
                    <a:bodyPr/>
                    <a:lstStyle/>
                    <a:p>
                      <a:pPr algn="r" rtl="1">
                        <a:spcAft>
                          <a:spcPts val="0"/>
                        </a:spcAft>
                      </a:pPr>
                      <a:r>
                        <a:rPr lang="ar-SA" sz="1800" dirty="0">
                          <a:solidFill>
                            <a:srgbClr val="000000"/>
                          </a:solidFill>
                          <a:latin typeface="Times New Roman" pitchFamily="18" charset="0"/>
                          <a:ea typeface="Times New Roman"/>
                          <a:cs typeface="Times New Roman" pitchFamily="18" charset="0"/>
                        </a:rPr>
                        <a:t>مغز استخوان فاقد عمل طبیعی خود است</a:t>
                      </a:r>
                      <a:endParaRPr lang="en-US" sz="1800" dirty="0">
                        <a:latin typeface="Times New Roman" pitchFamily="18" charset="0"/>
                        <a:ea typeface="Times New Roman"/>
                        <a:cs typeface="Times New Roman" pitchFamily="18" charset="0"/>
                      </a:endParaRPr>
                    </a:p>
                  </a:txBody>
                  <a:tcPr marL="68580" marR="68580" marT="0" marB="0"/>
                </a:tc>
                <a:tc>
                  <a:txBody>
                    <a:bodyPr/>
                    <a:lstStyle/>
                    <a:p>
                      <a:pPr algn="ctr" rtl="1">
                        <a:spcAft>
                          <a:spcPts val="0"/>
                        </a:spcAft>
                      </a:pPr>
                      <a:r>
                        <a:rPr lang="ar-SA" sz="1800" dirty="0">
                          <a:solidFill>
                            <a:srgbClr val="000000"/>
                          </a:solidFill>
                          <a:latin typeface="Times New Roman" pitchFamily="18" charset="0"/>
                          <a:ea typeface="Times New Roman"/>
                          <a:cs typeface="Times New Roman" pitchFamily="18" charset="0"/>
                        </a:rPr>
                        <a:t>مبتلا به آنمی کشنده</a:t>
                      </a:r>
                      <a:endParaRPr lang="en-US" sz="1800" dirty="0">
                        <a:latin typeface="Times New Roman" pitchFamily="18" charset="0"/>
                        <a:ea typeface="Times New Roman"/>
                        <a:cs typeface="Times New Roman" pitchFamily="18" charset="0"/>
                      </a:endParaRPr>
                    </a:p>
                  </a:txBody>
                  <a:tcPr marL="68580" marR="68580" marT="0" marB="0"/>
                </a:tc>
              </a:tr>
              <a:tr h="1278934">
                <a:tc>
                  <a:txBody>
                    <a:bodyPr/>
                    <a:lstStyle/>
                    <a:p>
                      <a:pPr algn="ctr" rtl="1">
                        <a:spcAft>
                          <a:spcPts val="0"/>
                        </a:spcAft>
                      </a:pPr>
                      <a:r>
                        <a:rPr lang="ar-SA" sz="1800" kern="1800" dirty="0">
                          <a:solidFill>
                            <a:srgbClr val="000000"/>
                          </a:solidFill>
                          <a:latin typeface="Times New Roman" pitchFamily="18" charset="0"/>
                          <a:ea typeface="Times New Roman"/>
                          <a:cs typeface="Times New Roman" pitchFamily="18" charset="0"/>
                        </a:rPr>
                        <a:t>آنمی مگالوبلاستی</a:t>
                      </a:r>
                      <a:endParaRPr lang="en-US" sz="1800" dirty="0">
                        <a:latin typeface="Times New Roman" pitchFamily="18" charset="0"/>
                        <a:ea typeface="Times New Roman"/>
                        <a:cs typeface="Times New Roman" pitchFamily="18" charset="0"/>
                      </a:endParaRPr>
                    </a:p>
                  </a:txBody>
                  <a:tcPr marL="68580" marR="68580" marT="0" marB="0"/>
                </a:tc>
                <a:tc>
                  <a:txBody>
                    <a:bodyPr/>
                    <a:lstStyle/>
                    <a:p>
                      <a:pPr algn="justLow" rtl="1">
                        <a:spcAft>
                          <a:spcPts val="0"/>
                        </a:spcAft>
                      </a:pPr>
                      <a:r>
                        <a:rPr lang="ar-SA" sz="1800" dirty="0">
                          <a:latin typeface="Times New Roman" pitchFamily="18" charset="0"/>
                          <a:ea typeface="Times New Roman"/>
                          <a:cs typeface="Times New Roman" pitchFamily="18" charset="0"/>
                        </a:rPr>
                        <a:t>فقدان </a:t>
                      </a:r>
                      <a:r>
                        <a:rPr lang="ar-SA" sz="1800" dirty="0" smtClean="0">
                          <a:latin typeface="Times New Roman" pitchFamily="18" charset="0"/>
                          <a:ea typeface="Times New Roman"/>
                          <a:cs typeface="Times New Roman" pitchFamily="18" charset="0"/>
                        </a:rPr>
                        <a:t>ویتامین</a:t>
                      </a:r>
                      <a:r>
                        <a:rPr lang="en-US" sz="1800" dirty="0" smtClean="0">
                          <a:latin typeface="Times New Roman" pitchFamily="18" charset="0"/>
                          <a:ea typeface="Times New Roman"/>
                          <a:cs typeface="Times New Roman" pitchFamily="18" charset="0"/>
                        </a:rPr>
                        <a:t> </a:t>
                      </a:r>
                      <a:r>
                        <a:rPr lang="en-US" sz="1800" dirty="0">
                          <a:latin typeface="Times New Roman" pitchFamily="18" charset="0"/>
                          <a:ea typeface="Times New Roman"/>
                          <a:cs typeface="Times New Roman" pitchFamily="18" charset="0"/>
                        </a:rPr>
                        <a:t>B</a:t>
                      </a:r>
                      <a:r>
                        <a:rPr lang="en-US" sz="1800" baseline="-25000" dirty="0">
                          <a:latin typeface="Times New Roman" pitchFamily="18" charset="0"/>
                          <a:ea typeface="Times New Roman"/>
                          <a:cs typeface="Times New Roman" pitchFamily="18" charset="0"/>
                        </a:rPr>
                        <a:t>12</a:t>
                      </a:r>
                      <a:r>
                        <a:rPr lang="ar-SA" sz="1800" b="1" dirty="0">
                          <a:latin typeface="Times New Roman" pitchFamily="18" charset="0"/>
                          <a:ea typeface="Times New Roman"/>
                          <a:cs typeface="Times New Roman" pitchFamily="18" charset="0"/>
                        </a:rPr>
                        <a:t>،</a:t>
                      </a:r>
                      <a:r>
                        <a:rPr lang="ar-SA" sz="1800" dirty="0">
                          <a:latin typeface="Times New Roman" pitchFamily="18" charset="0"/>
                          <a:ea typeface="Times New Roman"/>
                          <a:cs typeface="Times New Roman" pitchFamily="18" charset="0"/>
                        </a:rPr>
                        <a:t> اسید فولیک و </a:t>
                      </a:r>
                      <a:r>
                        <a:rPr lang="ar-SA" sz="1800" u="none" strike="noStrike" dirty="0">
                          <a:latin typeface="Times New Roman" pitchFamily="18" charset="0"/>
                          <a:ea typeface="Times New Roman"/>
                          <a:cs typeface="Times New Roman" pitchFamily="18" charset="0"/>
                        </a:rPr>
                        <a:t>فاکتور داخلی مخاط معده</a:t>
                      </a:r>
                      <a:r>
                        <a:rPr lang="en-US" sz="1800" dirty="0">
                          <a:latin typeface="Times New Roman" pitchFamily="18" charset="0"/>
                          <a:ea typeface="Times New Roman"/>
                          <a:cs typeface="Times New Roman" pitchFamily="18" charset="0"/>
                        </a:rPr>
                        <a:t> </a:t>
                      </a:r>
                      <a:r>
                        <a:rPr lang="ar-SA" sz="1800" dirty="0">
                          <a:latin typeface="Times New Roman" pitchFamily="18" charset="0"/>
                          <a:ea typeface="Times New Roman"/>
                          <a:cs typeface="Times New Roman" pitchFamily="18" charset="0"/>
                        </a:rPr>
                        <a:t>می‌توانند منجر به تولید مثل بسیار آهسته اریتروبلاستها شوند</a:t>
                      </a:r>
                      <a:r>
                        <a:rPr lang="en-US" sz="1800" dirty="0">
                          <a:latin typeface="Times New Roman" pitchFamily="18" charset="0"/>
                          <a:ea typeface="Times New Roman"/>
                          <a:cs typeface="Times New Roman" pitchFamily="18" charset="0"/>
                        </a:rPr>
                        <a:t>.</a:t>
                      </a:r>
                    </a:p>
                  </a:txBody>
                  <a:tcPr marL="68580" marR="68580" marT="0" marB="0"/>
                </a:tc>
                <a:tc>
                  <a:txBody>
                    <a:bodyPr/>
                    <a:lstStyle/>
                    <a:p>
                      <a:pPr algn="ctr" rtl="1">
                        <a:spcAft>
                          <a:spcPts val="0"/>
                        </a:spcAft>
                      </a:pPr>
                      <a:r>
                        <a:rPr lang="ar-SA" sz="1800" dirty="0">
                          <a:solidFill>
                            <a:srgbClr val="000000"/>
                          </a:solidFill>
                          <a:latin typeface="Times New Roman" pitchFamily="18" charset="0"/>
                          <a:ea typeface="Times New Roman"/>
                          <a:cs typeface="Times New Roman" pitchFamily="18" charset="0"/>
                        </a:rPr>
                        <a:t>کمبود تعداد کافی گویچه سرخ</a:t>
                      </a:r>
                      <a:endParaRPr lang="en-US" sz="1800" dirty="0">
                        <a:latin typeface="Times New Roman" pitchFamily="18" charset="0"/>
                        <a:ea typeface="Times New Roman"/>
                        <a:cs typeface="Times New Roman" pitchFamily="18" charset="0"/>
                      </a:endParaRPr>
                    </a:p>
                  </a:txBody>
                  <a:tcPr marL="68580" marR="68580" marT="0" marB="0"/>
                </a:tc>
              </a:tr>
              <a:tr h="863525">
                <a:tc>
                  <a:txBody>
                    <a:bodyPr/>
                    <a:lstStyle/>
                    <a:p>
                      <a:pPr algn="ctr" rtl="1">
                        <a:spcAft>
                          <a:spcPts val="0"/>
                        </a:spcAft>
                      </a:pPr>
                      <a:r>
                        <a:rPr lang="ar-SA" sz="1800" kern="1800" dirty="0">
                          <a:solidFill>
                            <a:srgbClr val="000000"/>
                          </a:solidFill>
                          <a:latin typeface="Times New Roman" pitchFamily="18" charset="0"/>
                          <a:ea typeface="Times New Roman"/>
                          <a:cs typeface="Times New Roman" pitchFamily="18" charset="0"/>
                        </a:rPr>
                        <a:t>آنمی همولیتیک</a:t>
                      </a:r>
                      <a:endParaRPr lang="en-US" sz="1800" dirty="0">
                        <a:latin typeface="Times New Roman" pitchFamily="18" charset="0"/>
                        <a:ea typeface="Times New Roman"/>
                        <a:cs typeface="Times New Roman" pitchFamily="18" charset="0"/>
                      </a:endParaRPr>
                    </a:p>
                  </a:txBody>
                  <a:tcPr marL="68580" marR="68580" marT="0" marB="0"/>
                </a:tc>
                <a:tc>
                  <a:txBody>
                    <a:bodyPr/>
                    <a:lstStyle/>
                    <a:p>
                      <a:pPr algn="r" rtl="1">
                        <a:spcAft>
                          <a:spcPts val="0"/>
                        </a:spcAft>
                      </a:pPr>
                      <a:r>
                        <a:rPr lang="ar-SA" sz="1800">
                          <a:solidFill>
                            <a:srgbClr val="000000"/>
                          </a:solidFill>
                          <a:latin typeface="Times New Roman" pitchFamily="18" charset="0"/>
                          <a:ea typeface="Times New Roman"/>
                          <a:cs typeface="Times New Roman" pitchFamily="18" charset="0"/>
                        </a:rPr>
                        <a:t>گویچه‌های سرخ را شکننده</a:t>
                      </a:r>
                      <a:r>
                        <a:rPr lang="ar-SA" sz="1800">
                          <a:latin typeface="Times New Roman" pitchFamily="18" charset="0"/>
                          <a:ea typeface="Times New Roman"/>
                          <a:cs typeface="Times New Roman" pitchFamily="18" charset="0"/>
                        </a:rPr>
                        <a:t> می شوند</a:t>
                      </a:r>
                      <a:endParaRPr lang="en-US" sz="1800">
                        <a:latin typeface="Times New Roman" pitchFamily="18" charset="0"/>
                        <a:ea typeface="Times New Roman"/>
                        <a:cs typeface="Times New Roman" pitchFamily="18" charset="0"/>
                      </a:endParaRPr>
                    </a:p>
                  </a:txBody>
                  <a:tcPr marL="68580" marR="68580" marT="0" marB="0"/>
                </a:tc>
                <a:tc>
                  <a:txBody>
                    <a:bodyPr/>
                    <a:lstStyle/>
                    <a:p>
                      <a:pPr algn="r" rtl="1">
                        <a:spcAft>
                          <a:spcPts val="0"/>
                        </a:spcAft>
                      </a:pPr>
                      <a:r>
                        <a:rPr lang="ar-SA" sz="1800" dirty="0">
                          <a:latin typeface="Times New Roman" pitchFamily="18" charset="0"/>
                          <a:ea typeface="Times New Roman"/>
                          <a:cs typeface="Times New Roman" pitchFamily="18" charset="0"/>
                        </a:rPr>
                        <a:t> قدرت عبور از مویرگ را ندارند</a:t>
                      </a:r>
                      <a:endParaRPr lang="en-US" sz="1800" dirty="0">
                        <a:latin typeface="Times New Roman" pitchFamily="18" charset="0"/>
                        <a:ea typeface="Times New Roman"/>
                        <a:cs typeface="Times New Roman" pitchFamily="18" charset="0"/>
                      </a:endParaRPr>
                    </a:p>
                  </a:txBody>
                  <a:tcPr marL="68580" marR="68580" marT="0" marB="0"/>
                </a:tc>
              </a:tr>
            </a:tbl>
          </a:graphicData>
        </a:graphic>
      </p:graphicFrame>
      <p:pic>
        <p:nvPicPr>
          <p:cNvPr id="6" name="Picture 5" descr="megalobelastic.jpg"/>
          <p:cNvPicPr>
            <a:picLocks noChangeAspect="1"/>
          </p:cNvPicPr>
          <p:nvPr/>
        </p:nvPicPr>
        <p:blipFill>
          <a:blip r:embed="rId2"/>
          <a:stretch>
            <a:fillRect/>
          </a:stretch>
        </p:blipFill>
        <p:spPr>
          <a:xfrm>
            <a:off x="6858016" y="4786322"/>
            <a:ext cx="1143008" cy="7429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childTnLst>
                                </p:cTn>
                              </p:par>
                              <p:par>
                                <p:cTn id="13" presetID="26"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80">
                                          <p:stCondLst>
                                            <p:cond delay="0"/>
                                          </p:stCondLst>
                                        </p:cTn>
                                        <p:tgtEl>
                                          <p:spTgt spid="6"/>
                                        </p:tgtEl>
                                      </p:cBhvr>
                                    </p:animEffect>
                                    <p:anim calcmode="lin" valueType="num">
                                      <p:cBhvr>
                                        <p:cTn id="1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1" dur="26">
                                          <p:stCondLst>
                                            <p:cond delay="650"/>
                                          </p:stCondLst>
                                        </p:cTn>
                                        <p:tgtEl>
                                          <p:spTgt spid="6"/>
                                        </p:tgtEl>
                                      </p:cBhvr>
                                      <p:to x="100000" y="60000"/>
                                    </p:animScale>
                                    <p:animScale>
                                      <p:cBhvr>
                                        <p:cTn id="22" dur="166" decel="50000">
                                          <p:stCondLst>
                                            <p:cond delay="676"/>
                                          </p:stCondLst>
                                        </p:cTn>
                                        <p:tgtEl>
                                          <p:spTgt spid="6"/>
                                        </p:tgtEl>
                                      </p:cBhvr>
                                      <p:to x="100000" y="100000"/>
                                    </p:animScale>
                                    <p:animScale>
                                      <p:cBhvr>
                                        <p:cTn id="23" dur="26">
                                          <p:stCondLst>
                                            <p:cond delay="1312"/>
                                          </p:stCondLst>
                                        </p:cTn>
                                        <p:tgtEl>
                                          <p:spTgt spid="6"/>
                                        </p:tgtEl>
                                      </p:cBhvr>
                                      <p:to x="100000" y="80000"/>
                                    </p:animScale>
                                    <p:animScale>
                                      <p:cBhvr>
                                        <p:cTn id="24" dur="166" decel="50000">
                                          <p:stCondLst>
                                            <p:cond delay="1338"/>
                                          </p:stCondLst>
                                        </p:cTn>
                                        <p:tgtEl>
                                          <p:spTgt spid="6"/>
                                        </p:tgtEl>
                                      </p:cBhvr>
                                      <p:to x="100000" y="100000"/>
                                    </p:animScale>
                                    <p:animScale>
                                      <p:cBhvr>
                                        <p:cTn id="25" dur="26">
                                          <p:stCondLst>
                                            <p:cond delay="1642"/>
                                          </p:stCondLst>
                                        </p:cTn>
                                        <p:tgtEl>
                                          <p:spTgt spid="6"/>
                                        </p:tgtEl>
                                      </p:cBhvr>
                                      <p:to x="100000" y="90000"/>
                                    </p:animScale>
                                    <p:animScale>
                                      <p:cBhvr>
                                        <p:cTn id="26" dur="166" decel="50000">
                                          <p:stCondLst>
                                            <p:cond delay="1668"/>
                                          </p:stCondLst>
                                        </p:cTn>
                                        <p:tgtEl>
                                          <p:spTgt spid="6"/>
                                        </p:tgtEl>
                                      </p:cBhvr>
                                      <p:to x="100000" y="100000"/>
                                    </p:animScale>
                                    <p:animScale>
                                      <p:cBhvr>
                                        <p:cTn id="27" dur="26">
                                          <p:stCondLst>
                                            <p:cond delay="1808"/>
                                          </p:stCondLst>
                                        </p:cTn>
                                        <p:tgtEl>
                                          <p:spTgt spid="6"/>
                                        </p:tgtEl>
                                      </p:cBhvr>
                                      <p:to x="100000" y="95000"/>
                                    </p:animScale>
                                    <p:animScale>
                                      <p:cBhvr>
                                        <p:cTn id="28"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482042" cy="838200"/>
          </a:xfrm>
        </p:spPr>
        <p:txBody>
          <a:bodyPr/>
          <a:lstStyle/>
          <a:p>
            <a:pPr algn="r"/>
            <a:r>
              <a:rPr lang="fa-IR" b="1" dirty="0" smtClean="0"/>
              <a:t>انواع آنمی همولیتیک</a:t>
            </a:r>
            <a:endParaRPr lang="fa-IR" b="1" dirty="0"/>
          </a:p>
        </p:txBody>
      </p:sp>
      <p:graphicFrame>
        <p:nvGraphicFramePr>
          <p:cNvPr id="4" name="Content Placeholder 3"/>
          <p:cNvGraphicFramePr>
            <a:graphicFrameLocks noGrp="1"/>
          </p:cNvGraphicFramePr>
          <p:nvPr>
            <p:ph idx="1"/>
          </p:nvPr>
        </p:nvGraphicFramePr>
        <p:xfrm>
          <a:off x="304800" y="1554163"/>
          <a:ext cx="8489920" cy="5103825"/>
        </p:xfrm>
        <a:graphic>
          <a:graphicData uri="http://schemas.openxmlformats.org/drawingml/2006/table">
            <a:tbl>
              <a:tblPr rtl="1" firstRow="1" bandRow="1">
                <a:tableStyleId>{21E4AEA4-8DFA-4A89-87EB-49C32662AFE0}</a:tableStyleId>
              </a:tblPr>
              <a:tblGrid>
                <a:gridCol w="2698720"/>
                <a:gridCol w="2895600"/>
                <a:gridCol w="2895600"/>
              </a:tblGrid>
              <a:tr h="370840">
                <a:tc>
                  <a:txBody>
                    <a:bodyPr/>
                    <a:lstStyle/>
                    <a:p>
                      <a:pPr algn="ctr" rtl="1">
                        <a:spcAft>
                          <a:spcPts val="0"/>
                        </a:spcAft>
                      </a:pPr>
                      <a:r>
                        <a:rPr lang="ar-SA" sz="1600" dirty="0"/>
                        <a:t>نام آنمی</a:t>
                      </a:r>
                      <a:endParaRPr lang="en-US" sz="1600" dirty="0">
                        <a:latin typeface="Times New Roman"/>
                        <a:ea typeface="Times New Roman"/>
                      </a:endParaRPr>
                    </a:p>
                  </a:txBody>
                  <a:tcPr marL="68580" marR="68580" marT="0" marB="0"/>
                </a:tc>
                <a:tc>
                  <a:txBody>
                    <a:bodyPr/>
                    <a:lstStyle/>
                    <a:p>
                      <a:pPr algn="ctr" rtl="1">
                        <a:spcAft>
                          <a:spcPts val="0"/>
                        </a:spcAft>
                      </a:pPr>
                      <a:r>
                        <a:rPr lang="ar-SA" sz="1600" dirty="0"/>
                        <a:t>توضیح بیماری</a:t>
                      </a:r>
                      <a:endParaRPr lang="en-US" sz="1600" dirty="0">
                        <a:latin typeface="Times New Roman"/>
                        <a:ea typeface="Times New Roman"/>
                      </a:endParaRPr>
                    </a:p>
                  </a:txBody>
                  <a:tcPr marL="68580" marR="68580" marT="0" marB="0"/>
                </a:tc>
                <a:tc>
                  <a:txBody>
                    <a:bodyPr/>
                    <a:lstStyle/>
                    <a:p>
                      <a:pPr rtl="1"/>
                      <a:endParaRPr lang="fa-IR"/>
                    </a:p>
                  </a:txBody>
                  <a:tcPr/>
                </a:tc>
              </a:tr>
              <a:tr h="932493">
                <a:tc>
                  <a:txBody>
                    <a:bodyPr/>
                    <a:lstStyle/>
                    <a:p>
                      <a:pPr algn="ctr" rtl="1">
                        <a:spcAft>
                          <a:spcPts val="0"/>
                        </a:spcAft>
                      </a:pPr>
                      <a:r>
                        <a:rPr lang="ar-SA" sz="1800" dirty="0">
                          <a:latin typeface="Times New Roman" pitchFamily="18" charset="0"/>
                          <a:cs typeface="Times New Roman" pitchFamily="18" charset="0"/>
                        </a:rPr>
                        <a:t>اسفروسیتوز ارثی</a:t>
                      </a:r>
                      <a:endParaRPr lang="en-US" sz="1800" dirty="0">
                        <a:latin typeface="Times New Roman" pitchFamily="18" charset="0"/>
                        <a:ea typeface="Times New Roman"/>
                        <a:cs typeface="Times New Roman" pitchFamily="18" charset="0"/>
                      </a:endParaRPr>
                    </a:p>
                  </a:txBody>
                  <a:tcPr marL="68580" marR="68580" marT="0" marB="0"/>
                </a:tc>
                <a:tc>
                  <a:txBody>
                    <a:bodyPr/>
                    <a:lstStyle/>
                    <a:p>
                      <a:pPr algn="justLow" rtl="1">
                        <a:spcAft>
                          <a:spcPts val="0"/>
                        </a:spcAft>
                      </a:pPr>
                      <a:r>
                        <a:rPr lang="ar-SA" sz="1800" dirty="0">
                          <a:latin typeface="Times New Roman" pitchFamily="18" charset="0"/>
                          <a:cs typeface="Times New Roman" pitchFamily="18" charset="0"/>
                        </a:rPr>
                        <a:t>گویچه‌های سرخ کوچک بوده و به جای اینکه به شکل صفحات مقعرالطرفین باشند، کروی هستند.</a:t>
                      </a:r>
                      <a:endParaRPr lang="en-US" sz="1800" dirty="0">
                        <a:latin typeface="Times New Roman" pitchFamily="18" charset="0"/>
                        <a:ea typeface="Times New Roman"/>
                        <a:cs typeface="Times New Roman" pitchFamily="18" charset="0"/>
                      </a:endParaRPr>
                    </a:p>
                  </a:txBody>
                  <a:tcPr marL="68580" marR="68580" marT="0" marB="0"/>
                </a:tc>
                <a:tc>
                  <a:txBody>
                    <a:bodyPr/>
                    <a:lstStyle/>
                    <a:p>
                      <a:pPr algn="ctr" rtl="1">
                        <a:spcAft>
                          <a:spcPts val="0"/>
                        </a:spcAft>
                      </a:pPr>
                      <a:r>
                        <a:rPr lang="ar-SA" sz="1800" dirty="0">
                          <a:latin typeface="Times New Roman" pitchFamily="18" charset="0"/>
                          <a:cs typeface="Times New Roman" pitchFamily="18" charset="0"/>
                        </a:rPr>
                        <a:t>پاره شدن گویچه ها</a:t>
                      </a:r>
                      <a:endParaRPr lang="en-US" sz="1800" dirty="0">
                        <a:latin typeface="Times New Roman" pitchFamily="18" charset="0"/>
                        <a:ea typeface="Times New Roman"/>
                        <a:cs typeface="Times New Roman" pitchFamily="18" charset="0"/>
                      </a:endParaRPr>
                    </a:p>
                  </a:txBody>
                  <a:tcPr marL="68580" marR="68580" marT="0" marB="0"/>
                </a:tc>
              </a:tr>
              <a:tr h="1214446">
                <a:tc>
                  <a:txBody>
                    <a:bodyPr/>
                    <a:lstStyle/>
                    <a:p>
                      <a:pPr algn="ctr" rtl="1">
                        <a:spcAft>
                          <a:spcPts val="0"/>
                        </a:spcAft>
                      </a:pPr>
                      <a:r>
                        <a:rPr lang="ar-SA" sz="1800" dirty="0">
                          <a:latin typeface="Times New Roman" pitchFamily="18" charset="0"/>
                          <a:cs typeface="Times New Roman" pitchFamily="18" charset="0"/>
                        </a:rPr>
                        <a:t>آنمی داسی شکل</a:t>
                      </a:r>
                      <a:endParaRPr lang="en-US" sz="1800" dirty="0">
                        <a:latin typeface="Times New Roman" pitchFamily="18" charset="0"/>
                        <a:ea typeface="Times New Roman"/>
                        <a:cs typeface="Times New Roman" pitchFamily="18" charset="0"/>
                      </a:endParaRPr>
                    </a:p>
                  </a:txBody>
                  <a:tcPr marL="68580" marR="68580" marT="0" marB="0"/>
                </a:tc>
                <a:tc>
                  <a:txBody>
                    <a:bodyPr/>
                    <a:lstStyle/>
                    <a:p>
                      <a:pPr algn="justLow" rtl="1">
                        <a:spcAft>
                          <a:spcPts val="0"/>
                        </a:spcAft>
                      </a:pPr>
                      <a:r>
                        <a:rPr lang="ar-SA" sz="1800" dirty="0">
                          <a:latin typeface="Times New Roman" pitchFamily="18" charset="0"/>
                          <a:cs typeface="Times New Roman" pitchFamily="18" charset="0"/>
                        </a:rPr>
                        <a:t>گویچه‌ها محتوی یک نوع غیر طبیعی هموگلوبین به نام </a:t>
                      </a:r>
                      <a:r>
                        <a:rPr lang="ar-SA" sz="1800" u="none" strike="noStrike" dirty="0">
                          <a:latin typeface="Times New Roman" pitchFamily="18" charset="0"/>
                          <a:cs typeface="Times New Roman" pitchFamily="18" charset="0"/>
                        </a:rPr>
                        <a:t>هموگلوبین</a:t>
                      </a:r>
                      <a:r>
                        <a:rPr lang="en-US" sz="1800" u="none" strike="noStrike" dirty="0">
                          <a:latin typeface="Times New Roman" pitchFamily="18" charset="0"/>
                          <a:cs typeface="Times New Roman" pitchFamily="18" charset="0"/>
                        </a:rPr>
                        <a:t> </a:t>
                      </a:r>
                      <a:r>
                        <a:rPr lang="en-US" sz="1800" u="none" strike="noStrike" dirty="0" smtClean="0">
                          <a:latin typeface="Times New Roman" pitchFamily="18" charset="0"/>
                          <a:cs typeface="Times New Roman" pitchFamily="18" charset="0"/>
                        </a:rPr>
                        <a:t>S</a:t>
                      </a:r>
                      <a:r>
                        <a:rPr lang="en-US" sz="1800" u="none" strike="noStrike" baseline="0" dirty="0" smtClean="0">
                          <a:latin typeface="Times New Roman" pitchFamily="18" charset="0"/>
                          <a:cs typeface="Times New Roman" pitchFamily="18" charset="0"/>
                        </a:rPr>
                        <a:t> </a:t>
                      </a:r>
                      <a:r>
                        <a:rPr lang="ar-SA" sz="1800" dirty="0" smtClean="0">
                          <a:latin typeface="Times New Roman" pitchFamily="18" charset="0"/>
                          <a:cs typeface="Times New Roman" pitchFamily="18" charset="0"/>
                        </a:rPr>
                        <a:t>هستند </a:t>
                      </a:r>
                      <a:r>
                        <a:rPr lang="ar-SA" sz="1800" dirty="0">
                          <a:latin typeface="Times New Roman" pitchFamily="18" charset="0"/>
                          <a:cs typeface="Times New Roman" pitchFamily="18" charset="0"/>
                        </a:rPr>
                        <a:t>که به علت زنجیره‌های بتای غیر طبیعی هموگلوبین ایجاد می‌شود.</a:t>
                      </a:r>
                      <a:endParaRPr lang="en-US" sz="1800" dirty="0">
                        <a:latin typeface="Times New Roman" pitchFamily="18" charset="0"/>
                        <a:ea typeface="Times New Roman"/>
                        <a:cs typeface="Times New Roman" pitchFamily="18" charset="0"/>
                      </a:endParaRPr>
                    </a:p>
                  </a:txBody>
                  <a:tcPr marL="68580" marR="68580" marT="0" marB="0"/>
                </a:tc>
                <a:tc>
                  <a:txBody>
                    <a:bodyPr/>
                    <a:lstStyle/>
                    <a:p>
                      <a:pPr algn="r" rtl="1">
                        <a:spcAft>
                          <a:spcPts val="0"/>
                        </a:spcAft>
                      </a:pPr>
                      <a:r>
                        <a:rPr lang="ar-SA" sz="1800" dirty="0">
                          <a:latin typeface="Times New Roman" pitchFamily="18" charset="0"/>
                          <a:cs typeface="Times New Roman" pitchFamily="18" charset="0"/>
                        </a:rPr>
                        <a:t>هموگلوبین رسوب کرده به شکل </a:t>
                      </a:r>
                      <a:r>
                        <a:rPr lang="ar-SA" sz="1800" dirty="0" smtClean="0">
                          <a:latin typeface="Times New Roman" pitchFamily="18" charset="0"/>
                          <a:cs typeface="Times New Roman" pitchFamily="18" charset="0"/>
                        </a:rPr>
                        <a:t>داس، </a:t>
                      </a:r>
                      <a:r>
                        <a:rPr lang="ar-SA" sz="1800" dirty="0">
                          <a:latin typeface="Times New Roman" pitchFamily="18" charset="0"/>
                          <a:cs typeface="Times New Roman" pitchFamily="18" charset="0"/>
                        </a:rPr>
                        <a:t>به غشا گویچه آسیب می‌رساند</a:t>
                      </a:r>
                      <a:endParaRPr lang="en-US" sz="1800" dirty="0">
                        <a:latin typeface="Times New Roman" pitchFamily="18" charset="0"/>
                        <a:ea typeface="Times New Roman"/>
                        <a:cs typeface="Times New Roman" pitchFamily="18" charset="0"/>
                      </a:endParaRPr>
                    </a:p>
                  </a:txBody>
                  <a:tcPr marL="68580" marR="68580" marT="0" marB="0"/>
                </a:tc>
              </a:tr>
              <a:tr h="1214446">
                <a:tc>
                  <a:txBody>
                    <a:bodyPr/>
                    <a:lstStyle/>
                    <a:p>
                      <a:pPr algn="ctr" rtl="1">
                        <a:spcAft>
                          <a:spcPts val="0"/>
                        </a:spcAft>
                      </a:pPr>
                      <a:r>
                        <a:rPr lang="ar-SA" sz="1800" dirty="0">
                          <a:latin typeface="Times New Roman" pitchFamily="18" charset="0"/>
                          <a:cs typeface="Times New Roman" pitchFamily="18" charset="0"/>
                        </a:rPr>
                        <a:t>اریتروبلاستوز جنینی</a:t>
                      </a:r>
                      <a:endParaRPr lang="en-US" sz="1800" dirty="0">
                        <a:latin typeface="Times New Roman" pitchFamily="18" charset="0"/>
                        <a:ea typeface="Times New Roman"/>
                        <a:cs typeface="Times New Roman" pitchFamily="18" charset="0"/>
                      </a:endParaRPr>
                    </a:p>
                  </a:txBody>
                  <a:tcPr marL="68580" marR="68580" marT="0" marB="0"/>
                </a:tc>
                <a:tc>
                  <a:txBody>
                    <a:bodyPr/>
                    <a:lstStyle/>
                    <a:p>
                      <a:pPr algn="justLow" rtl="1">
                        <a:spcAft>
                          <a:spcPts val="0"/>
                        </a:spcAft>
                      </a:pPr>
                      <a:r>
                        <a:rPr lang="ar-SA" sz="1800" dirty="0">
                          <a:latin typeface="Times New Roman" pitchFamily="18" charset="0"/>
                          <a:cs typeface="Times New Roman" pitchFamily="18" charset="0"/>
                        </a:rPr>
                        <a:t>در این نوع کم خونی گویچه‌های سرخ</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RH </a:t>
                      </a:r>
                      <a:r>
                        <a:rPr lang="ar-SA" sz="1800" dirty="0">
                          <a:latin typeface="Times New Roman" pitchFamily="18" charset="0"/>
                          <a:cs typeface="Times New Roman" pitchFamily="18" charset="0"/>
                        </a:rPr>
                        <a:t>مثبت جنینی مورد حمله آنتی‌ کورهای مادر</a:t>
                      </a:r>
                      <a:r>
                        <a:rPr lang="en-US" sz="1800" dirty="0">
                          <a:latin typeface="Times New Roman" pitchFamily="18" charset="0"/>
                          <a:cs typeface="Times New Roman" pitchFamily="18" charset="0"/>
                        </a:rPr>
                        <a:t> RH </a:t>
                      </a:r>
                      <a:r>
                        <a:rPr lang="ar-SA" sz="1800" dirty="0">
                          <a:latin typeface="Times New Roman" pitchFamily="18" charset="0"/>
                          <a:cs typeface="Times New Roman" pitchFamily="18" charset="0"/>
                        </a:rPr>
                        <a:t>منفی قرار می‌گیرند</a:t>
                      </a:r>
                      <a:endParaRPr lang="en-US" sz="1800" dirty="0">
                        <a:latin typeface="Times New Roman" pitchFamily="18" charset="0"/>
                        <a:ea typeface="Times New Roman"/>
                        <a:cs typeface="Times New Roman" pitchFamily="18" charset="0"/>
                      </a:endParaRPr>
                    </a:p>
                  </a:txBody>
                  <a:tcPr marL="68580" marR="68580" marT="0" marB="0"/>
                </a:tc>
                <a:tc>
                  <a:txBody>
                    <a:bodyPr/>
                    <a:lstStyle/>
                    <a:p>
                      <a:pPr algn="r" rtl="1">
                        <a:spcAft>
                          <a:spcPts val="0"/>
                        </a:spcAft>
                      </a:pPr>
                      <a:r>
                        <a:rPr lang="ar-SA" sz="1800" dirty="0">
                          <a:latin typeface="Times New Roman" pitchFamily="18" charset="0"/>
                          <a:cs typeface="Times New Roman" pitchFamily="18" charset="0"/>
                        </a:rPr>
                        <a:t>نوزاد با کم خونی شدید به دنیا بیاید</a:t>
                      </a:r>
                      <a:endParaRPr lang="en-US" sz="1800" dirty="0">
                        <a:latin typeface="Times New Roman" pitchFamily="18" charset="0"/>
                        <a:ea typeface="Times New Roman"/>
                        <a:cs typeface="Times New Roman" pitchFamily="18" charset="0"/>
                      </a:endParaRPr>
                    </a:p>
                  </a:txBody>
                  <a:tcPr marL="68580" marR="68580" marT="0" marB="0"/>
                </a:tc>
              </a:tr>
              <a:tr h="370840">
                <a:tc>
                  <a:txBody>
                    <a:bodyPr/>
                    <a:lstStyle/>
                    <a:p>
                      <a:pPr algn="ctr" rtl="1">
                        <a:spcAft>
                          <a:spcPts val="0"/>
                        </a:spcAft>
                      </a:pPr>
                      <a:r>
                        <a:rPr lang="ar-SA" sz="1800" kern="1800" dirty="0">
                          <a:latin typeface="Times New Roman" pitchFamily="18" charset="0"/>
                          <a:cs typeface="Times New Roman" pitchFamily="18" charset="0"/>
                        </a:rPr>
                        <a:t>تالاسمی</a:t>
                      </a:r>
                      <a:endParaRPr lang="en-US" sz="1800" dirty="0">
                        <a:latin typeface="Times New Roman" pitchFamily="18" charset="0"/>
                        <a:ea typeface="Times New Roman"/>
                        <a:cs typeface="Times New Roman" pitchFamily="18" charset="0"/>
                      </a:endParaRPr>
                    </a:p>
                  </a:txBody>
                  <a:tcPr marL="68580" marR="68580" marT="0" marB="0"/>
                </a:tc>
                <a:tc>
                  <a:txBody>
                    <a:bodyPr/>
                    <a:lstStyle/>
                    <a:p>
                      <a:pPr algn="justLow" rtl="1">
                        <a:spcAft>
                          <a:spcPts val="0"/>
                        </a:spcAft>
                      </a:pPr>
                      <a:r>
                        <a:rPr lang="ar-SA" sz="1800" dirty="0">
                          <a:latin typeface="Times New Roman" pitchFamily="18" charset="0"/>
                          <a:cs typeface="Times New Roman" pitchFamily="18" charset="0"/>
                        </a:rPr>
                        <a:t>تالاسمیها یک گروه متجانس از اختلالات سنتز هموگلوبین هستند که نقص پایه‌ای آنها در ساختمان مولکول نبوده بلکه کاهش در سنتز زنجیره‌های آلفا یا بتا می‌باشد. </a:t>
                      </a:r>
                      <a:endParaRPr lang="en-US" sz="1800" dirty="0">
                        <a:latin typeface="Times New Roman" pitchFamily="18" charset="0"/>
                        <a:ea typeface="Times New Roman"/>
                        <a:cs typeface="Times New Roman" pitchFamily="18" charset="0"/>
                      </a:endParaRPr>
                    </a:p>
                  </a:txBody>
                  <a:tcPr marL="68580" marR="68580" marT="0" marB="0"/>
                </a:tc>
                <a:tc>
                  <a:txBody>
                    <a:bodyPr/>
                    <a:lstStyle/>
                    <a:p>
                      <a:pPr algn="r" rtl="1">
                        <a:spcAft>
                          <a:spcPts val="0"/>
                        </a:spcAft>
                      </a:pPr>
                      <a:r>
                        <a:rPr lang="ar-SA" sz="1800" dirty="0">
                          <a:latin typeface="Times New Roman" pitchFamily="18" charset="0"/>
                          <a:cs typeface="Times New Roman" pitchFamily="18" charset="0"/>
                        </a:rPr>
                        <a:t>این اختلال باعث بهم خوردن توازن سنتز زنجیره گلوبین </a:t>
                      </a:r>
                      <a:r>
                        <a:rPr lang="ar-SA" sz="1800" dirty="0" smtClean="0">
                          <a:latin typeface="Times New Roman" pitchFamily="18" charset="0"/>
                          <a:cs typeface="Times New Roman" pitchFamily="18" charset="0"/>
                        </a:rPr>
                        <a:t>شده</a:t>
                      </a:r>
                      <a:endParaRPr lang="en-US" sz="1800" dirty="0">
                        <a:latin typeface="Times New Roman" pitchFamily="18" charset="0"/>
                        <a:ea typeface="Times New Roman"/>
                        <a:cs typeface="Times New Roman" pitchFamily="18" charset="0"/>
                      </a:endParaRPr>
                    </a:p>
                  </a:txBody>
                  <a:tcPr marL="68580" marR="68580" marT="0" marB="0"/>
                </a:tc>
              </a:tr>
            </a:tbl>
          </a:graphicData>
        </a:graphic>
      </p:graphicFrame>
      <p:pic>
        <p:nvPicPr>
          <p:cNvPr id="5" name="Picture 4" descr="tal.jpg"/>
          <p:cNvPicPr>
            <a:picLocks noChangeAspect="1"/>
          </p:cNvPicPr>
          <p:nvPr/>
        </p:nvPicPr>
        <p:blipFill>
          <a:blip r:embed="rId2"/>
          <a:stretch>
            <a:fillRect/>
          </a:stretch>
        </p:blipFill>
        <p:spPr>
          <a:xfrm>
            <a:off x="7000892" y="5786454"/>
            <a:ext cx="860160" cy="826560"/>
          </a:xfrm>
          <a:prstGeom prst="rect">
            <a:avLst/>
          </a:prstGeom>
        </p:spPr>
      </p:pic>
      <p:pic>
        <p:nvPicPr>
          <p:cNvPr id="6" name="Picture 5" descr="thumbnail.aspx2.jpg"/>
          <p:cNvPicPr>
            <a:picLocks noChangeAspect="1"/>
          </p:cNvPicPr>
          <p:nvPr/>
        </p:nvPicPr>
        <p:blipFill>
          <a:blip r:embed="rId3"/>
          <a:stretch>
            <a:fillRect/>
          </a:stretch>
        </p:blipFill>
        <p:spPr>
          <a:xfrm>
            <a:off x="6858016" y="3357562"/>
            <a:ext cx="1071570" cy="62864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childTnLst>
                                </p:cTn>
                              </p:par>
                              <p:par>
                                <p:cTn id="13" presetID="26"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80">
                                          <p:stCondLst>
                                            <p:cond delay="0"/>
                                          </p:stCondLst>
                                        </p:cTn>
                                        <p:tgtEl>
                                          <p:spTgt spid="6"/>
                                        </p:tgtEl>
                                      </p:cBhvr>
                                    </p:animEffect>
                                    <p:anim calcmode="lin" valueType="num">
                                      <p:cBhvr>
                                        <p:cTn id="1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1" dur="26">
                                          <p:stCondLst>
                                            <p:cond delay="650"/>
                                          </p:stCondLst>
                                        </p:cTn>
                                        <p:tgtEl>
                                          <p:spTgt spid="6"/>
                                        </p:tgtEl>
                                      </p:cBhvr>
                                      <p:to x="100000" y="60000"/>
                                    </p:animScale>
                                    <p:animScale>
                                      <p:cBhvr>
                                        <p:cTn id="22" dur="166" decel="50000">
                                          <p:stCondLst>
                                            <p:cond delay="676"/>
                                          </p:stCondLst>
                                        </p:cTn>
                                        <p:tgtEl>
                                          <p:spTgt spid="6"/>
                                        </p:tgtEl>
                                      </p:cBhvr>
                                      <p:to x="100000" y="100000"/>
                                    </p:animScale>
                                    <p:animScale>
                                      <p:cBhvr>
                                        <p:cTn id="23" dur="26">
                                          <p:stCondLst>
                                            <p:cond delay="1312"/>
                                          </p:stCondLst>
                                        </p:cTn>
                                        <p:tgtEl>
                                          <p:spTgt spid="6"/>
                                        </p:tgtEl>
                                      </p:cBhvr>
                                      <p:to x="100000" y="80000"/>
                                    </p:animScale>
                                    <p:animScale>
                                      <p:cBhvr>
                                        <p:cTn id="24" dur="166" decel="50000">
                                          <p:stCondLst>
                                            <p:cond delay="1338"/>
                                          </p:stCondLst>
                                        </p:cTn>
                                        <p:tgtEl>
                                          <p:spTgt spid="6"/>
                                        </p:tgtEl>
                                      </p:cBhvr>
                                      <p:to x="100000" y="100000"/>
                                    </p:animScale>
                                    <p:animScale>
                                      <p:cBhvr>
                                        <p:cTn id="25" dur="26">
                                          <p:stCondLst>
                                            <p:cond delay="1642"/>
                                          </p:stCondLst>
                                        </p:cTn>
                                        <p:tgtEl>
                                          <p:spTgt spid="6"/>
                                        </p:tgtEl>
                                      </p:cBhvr>
                                      <p:to x="100000" y="90000"/>
                                    </p:animScale>
                                    <p:animScale>
                                      <p:cBhvr>
                                        <p:cTn id="26" dur="166" decel="50000">
                                          <p:stCondLst>
                                            <p:cond delay="1668"/>
                                          </p:stCondLst>
                                        </p:cTn>
                                        <p:tgtEl>
                                          <p:spTgt spid="6"/>
                                        </p:tgtEl>
                                      </p:cBhvr>
                                      <p:to x="100000" y="100000"/>
                                    </p:animScale>
                                    <p:animScale>
                                      <p:cBhvr>
                                        <p:cTn id="27" dur="26">
                                          <p:stCondLst>
                                            <p:cond delay="1808"/>
                                          </p:stCondLst>
                                        </p:cTn>
                                        <p:tgtEl>
                                          <p:spTgt spid="6"/>
                                        </p:tgtEl>
                                      </p:cBhvr>
                                      <p:to x="100000" y="95000"/>
                                    </p:animScale>
                                    <p:animScale>
                                      <p:cBhvr>
                                        <p:cTn id="28" dur="166" decel="50000">
                                          <p:stCondLst>
                                            <p:cond delay="1834"/>
                                          </p:stCondLst>
                                        </p:cTn>
                                        <p:tgtEl>
                                          <p:spTgt spid="6"/>
                                        </p:tgtEl>
                                      </p:cBhvr>
                                      <p:to x="100000" y="100000"/>
                                    </p:animScale>
                                  </p:childTnLst>
                                </p:cTn>
                              </p:par>
                              <p:par>
                                <p:cTn id="29" presetID="26" presetClass="entr" presetSubtype="0" fill="hold"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down)">
                                      <p:cBhvr>
                                        <p:cTn id="31" dur="580">
                                          <p:stCondLst>
                                            <p:cond delay="0"/>
                                          </p:stCondLst>
                                        </p:cTn>
                                        <p:tgtEl>
                                          <p:spTgt spid="5"/>
                                        </p:tgtEl>
                                      </p:cBhvr>
                                    </p:animEffect>
                                    <p:anim calcmode="lin" valueType="num">
                                      <p:cBhvr>
                                        <p:cTn id="32"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7" dur="26">
                                          <p:stCondLst>
                                            <p:cond delay="650"/>
                                          </p:stCondLst>
                                        </p:cTn>
                                        <p:tgtEl>
                                          <p:spTgt spid="5"/>
                                        </p:tgtEl>
                                      </p:cBhvr>
                                      <p:to x="100000" y="60000"/>
                                    </p:animScale>
                                    <p:animScale>
                                      <p:cBhvr>
                                        <p:cTn id="38" dur="166" decel="50000">
                                          <p:stCondLst>
                                            <p:cond delay="676"/>
                                          </p:stCondLst>
                                        </p:cTn>
                                        <p:tgtEl>
                                          <p:spTgt spid="5"/>
                                        </p:tgtEl>
                                      </p:cBhvr>
                                      <p:to x="100000" y="100000"/>
                                    </p:animScale>
                                    <p:animScale>
                                      <p:cBhvr>
                                        <p:cTn id="39" dur="26">
                                          <p:stCondLst>
                                            <p:cond delay="1312"/>
                                          </p:stCondLst>
                                        </p:cTn>
                                        <p:tgtEl>
                                          <p:spTgt spid="5"/>
                                        </p:tgtEl>
                                      </p:cBhvr>
                                      <p:to x="100000" y="80000"/>
                                    </p:animScale>
                                    <p:animScale>
                                      <p:cBhvr>
                                        <p:cTn id="40" dur="166" decel="50000">
                                          <p:stCondLst>
                                            <p:cond delay="1338"/>
                                          </p:stCondLst>
                                        </p:cTn>
                                        <p:tgtEl>
                                          <p:spTgt spid="5"/>
                                        </p:tgtEl>
                                      </p:cBhvr>
                                      <p:to x="100000" y="100000"/>
                                    </p:animScale>
                                    <p:animScale>
                                      <p:cBhvr>
                                        <p:cTn id="41" dur="26">
                                          <p:stCondLst>
                                            <p:cond delay="1642"/>
                                          </p:stCondLst>
                                        </p:cTn>
                                        <p:tgtEl>
                                          <p:spTgt spid="5"/>
                                        </p:tgtEl>
                                      </p:cBhvr>
                                      <p:to x="100000" y="90000"/>
                                    </p:animScale>
                                    <p:animScale>
                                      <p:cBhvr>
                                        <p:cTn id="42" dur="166" decel="50000">
                                          <p:stCondLst>
                                            <p:cond delay="1668"/>
                                          </p:stCondLst>
                                        </p:cTn>
                                        <p:tgtEl>
                                          <p:spTgt spid="5"/>
                                        </p:tgtEl>
                                      </p:cBhvr>
                                      <p:to x="100000" y="100000"/>
                                    </p:animScale>
                                    <p:animScale>
                                      <p:cBhvr>
                                        <p:cTn id="43" dur="26">
                                          <p:stCondLst>
                                            <p:cond delay="1808"/>
                                          </p:stCondLst>
                                        </p:cTn>
                                        <p:tgtEl>
                                          <p:spTgt spid="5"/>
                                        </p:tgtEl>
                                      </p:cBhvr>
                                      <p:to x="100000" y="95000"/>
                                    </p:animScale>
                                    <p:animScale>
                                      <p:cBhvr>
                                        <p:cTn id="44"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609</TotalTime>
  <Words>1031</Words>
  <Application>Microsoft Office PowerPoint</Application>
  <PresentationFormat>On-screen Show (4:3)</PresentationFormat>
  <Paragraphs>154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Trek</vt:lpstr>
      <vt:lpstr>Slide 1</vt:lpstr>
      <vt:lpstr> anemia</vt:lpstr>
      <vt:lpstr>اطلاعات اولیه  </vt:lpstr>
      <vt:lpstr>  کم خونی (ANemia) </vt:lpstr>
      <vt:lpstr>عوامل بروز  بیماری : </vt:lpstr>
      <vt:lpstr>تست های تشخیصی : </vt:lpstr>
      <vt:lpstr>Slide 7</vt:lpstr>
      <vt:lpstr>انواع آنمی</vt:lpstr>
      <vt:lpstr>انواع آنمی همولیتیک</vt:lpstr>
      <vt:lpstr>Slide 10</vt:lpstr>
      <vt:lpstr>Slide 11</vt:lpstr>
      <vt:lpstr>منابع غذايی آهن </vt:lpstr>
      <vt:lpstr>Slide 13</vt:lpstr>
      <vt:lpstr>   آنمی فقر آهن</vt:lpstr>
      <vt:lpstr>متابولیسم آهن در بدن</vt:lpstr>
      <vt:lpstr>فیزیولوژی</vt:lpstr>
      <vt:lpstr> پس کاهش ذخایر آهن بدن  طی 3 مرحله اتفاق می افتد:  </vt:lpstr>
      <vt:lpstr>   علل : </vt:lpstr>
      <vt:lpstr>چه افرادی در معرض کمبود آهن و کم خونی فقر آهن قرار دارند؟ </vt:lpstr>
      <vt:lpstr>تشخیص:</vt:lpstr>
      <vt:lpstr>Slide 21</vt:lpstr>
      <vt:lpstr>درمان کم خونی  </vt:lpstr>
      <vt:lpstr>پيشگيری و كنترل كم خونی فقرآهن </vt:lpstr>
      <vt:lpstr>References:</vt:lpstr>
      <vt:lpstr>Slide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anemia</dc:title>
  <dc:creator>k</dc:creator>
  <cp:lastModifiedBy>k</cp:lastModifiedBy>
  <cp:revision>68</cp:revision>
  <dcterms:created xsi:type="dcterms:W3CDTF">2011-04-19T04:28:58Z</dcterms:created>
  <dcterms:modified xsi:type="dcterms:W3CDTF">2011-06-06T07:51:52Z</dcterms:modified>
</cp:coreProperties>
</file>